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311" r:id="rId2"/>
    <p:sldId id="328" r:id="rId3"/>
    <p:sldId id="329" r:id="rId4"/>
    <p:sldId id="332" r:id="rId5"/>
    <p:sldId id="330" r:id="rId6"/>
    <p:sldId id="331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lides de portada" id="{70B771F1-EA96-4A4A-9B0E-95190F978AC2}">
          <p14:sldIdLst>
            <p14:sldId id="311"/>
            <p14:sldId id="328"/>
            <p14:sldId id="329"/>
            <p14:sldId id="332"/>
            <p14:sldId id="330"/>
            <p14:sldId id="331"/>
          </p14:sldIdLst>
        </p14:section>
        <p14:section name="Slides de contenido" id="{A5D3F20E-D59A-442B-962D-E0E11C6B497F}">
          <p14:sldIdLst/>
        </p14:section>
        <p14:section name="Slides de cierre" id="{87BE1988-EC46-4DEB-8E9E-642A1AC97F89}">
          <p14:sldIdLst/>
        </p14:section>
        <p14:section name="Librería de íconos" id="{A7A5B10F-8BDF-45EB-A464-307D7784C181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1FF"/>
    <a:srgbClr val="FF6200"/>
    <a:srgbClr val="262626"/>
    <a:srgbClr val="F1F2F4"/>
    <a:srgbClr val="CFD1D3"/>
    <a:srgbClr val="B3B3B3"/>
    <a:srgbClr val="4C4C4C"/>
    <a:srgbClr val="999999"/>
    <a:srgbClr val="FFBA00"/>
    <a:srgbClr val="FF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E17A8B-73F6-1A83-75C6-66E392E01DCB}" v="43" dt="2024-03-12T19:58:06.4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791" autoAdjust="0"/>
    <p:restoredTop sz="96327"/>
  </p:normalViewPr>
  <p:slideViewPr>
    <p:cSldViewPr snapToGrid="0">
      <p:cViewPr varScale="1">
        <p:scale>
          <a:sx n="64" d="100"/>
          <a:sy n="64" d="100"/>
        </p:scale>
        <p:origin x="8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B2399-9B8C-6746-BFD1-4A7F06EDC201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6D407-DB50-8E43-952C-E08C9468E1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16004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EF024B-DAF1-0DB2-165A-5390E49222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F785607-CAAF-620B-6FD6-ADF13E541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ABC11F-54F3-EDD5-924D-A68FCE4FC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4B47-0DF8-FB42-A247-FBE6A6D6D942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F43F6B-7574-A146-BF2B-B6FF87172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C4B13E-DB6D-AD78-AD84-C0BC57871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52B5-7A1E-9D49-96B7-64BC73A19A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9784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84465C-97E2-59EB-06F2-A529A41F9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9156F9-30DF-BBC4-4D34-696A0293AB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44E963-0A12-4669-5E78-8C93927F0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4B47-0DF8-FB42-A247-FBE6A6D6D942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A70EE7-595A-A61F-A5A4-E525AF6C7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B323DD-CFFD-B5C3-BE62-FC834271A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52B5-7A1E-9D49-96B7-64BC73A19A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0989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8364139-DC84-8356-0939-BAB812A571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E58ACB5-4682-EEC0-7193-3AA9391C8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C48931-D46C-14FE-15C9-172162676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4B47-0DF8-FB42-A247-FBE6A6D6D942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D299BB-BB64-6AFB-B426-E104EFE48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000163-586F-7FB3-11C3-B8FC89E0E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52B5-7A1E-9D49-96B7-64BC73A19A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5209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4047-1419-CBC3-EDE6-375614251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C13023-0A51-3A38-1034-EE8EBD9DB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961353-4ED6-3A49-4772-4A45E5EAF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4B47-0DF8-FB42-A247-FBE6A6D6D942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88CC84-8B31-BC1F-15AB-774EA34D1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19B8BA-7F53-BD15-F1F2-CFF67226D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52B5-7A1E-9D49-96B7-64BC73A19A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45578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FD4338-CC8C-1070-4AC1-29D9D5AD0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705B94-B7F5-F739-B0B3-34230A50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C3DBA0-2434-D171-11F1-F341944E2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4B47-0DF8-FB42-A247-FBE6A6D6D942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A0E130-FDF3-5D77-8347-9F4A00B18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C3702B-2064-8536-F033-70E91758E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52B5-7A1E-9D49-96B7-64BC73A19A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02818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BD16E8-59FE-2C22-A791-245F7D4C3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046D5A-4C02-1E33-9A88-0A4E406A59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EAD7A31-1B7A-7A27-D384-E9BEC2D73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C9B93A-89BF-3FEB-6B15-BDEC98C99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4B47-0DF8-FB42-A247-FBE6A6D6D942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F0CE94-A627-1C25-97E4-858CDC30B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9397A05-DC69-C878-3F1E-A1631DD6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52B5-7A1E-9D49-96B7-64BC73A19A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932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4DDFE-B545-5D87-CF28-C73F59C50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0B910A7-744B-FAB0-16DD-267E4197A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31C0B9-78F9-9DD1-37C0-83A40E479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727806C-DF8A-007E-58F1-830FED5A02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2493317-44CC-6762-65F3-721FBA6302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8DF0C55-7DCB-A4B8-5669-0EC5217E0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4B47-0DF8-FB42-A247-FBE6A6D6D942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6D424E8-EF3C-0098-83AA-ED5D435F9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3AE9330-B58B-8C63-7E7B-18BBBADB7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52B5-7A1E-9D49-96B7-64BC73A19A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9290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E7583E-47DE-F45D-D2F9-480574A71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D278B08-1AFC-CAA3-0DBD-CFDE4B5DF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4B47-0DF8-FB42-A247-FBE6A6D6D942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38395D3-1869-F29C-262A-C47EFF466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BC3FBC3-EF53-F0AD-CC72-61480CBB1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52B5-7A1E-9D49-96B7-64BC73A19A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62763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357D126-5FE2-4812-A0A3-870D5FBBF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4B47-0DF8-FB42-A247-FBE6A6D6D942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E3EFC59-FD54-23D4-8E49-900C40D87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E96C998-2C75-8918-49B0-E73F1863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52B5-7A1E-9D49-96B7-64BC73A19A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716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F14FC1-FD60-CEEC-4176-52C0C8697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F60153-1C09-0EA2-2938-CD95F02A1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A5214A-C580-9B63-C375-5992CF0E91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280E799-9B56-550B-39C9-8FAEFA2CC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4B47-0DF8-FB42-A247-FBE6A6D6D942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3D5733-35BD-6F7E-D116-D10B62405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D1AD617-DC33-FAD3-588C-DFF144EB5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52B5-7A1E-9D49-96B7-64BC73A19A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FE7D13-F4E3-EC29-2EF8-C62958D77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E27DED5-9FC8-1C61-A58F-814C5A0943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C62CD9A-D1F0-E713-95CA-230E9711B9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1C37D2-9752-8119-CCE7-98FCE83A8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4B47-0DF8-FB42-A247-FBE6A6D6D942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9B0F6F-AA44-3D53-686F-E668D817D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318F460-CED3-E5CF-A791-CDAFA7A5A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52B5-7A1E-9D49-96B7-64BC73A19A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351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5B7FF2B-7CA7-ED2F-92F6-4805060F7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5B00CE1-5FDF-ABB8-D3D9-12B82BD1B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7B5B61-A2A3-5DE9-9502-25F076AF57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D74B47-0DF8-FB42-A247-FBE6A6D6D942}" type="datetimeFigureOut">
              <a:rPr lang="es-CO" smtClean="0"/>
              <a:t>12/08/2025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B75180-6E1D-916C-2052-475A1B7024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50D765-0B49-A35C-6EE1-14B1A6F425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B652B5-7A1E-9D49-96B7-64BC73A19A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3588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vinculacion.vivienda@itau.co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unidad.vivienda@itau.co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radicacion.brokers@itau.co" TargetMode="External"/><Relationship Id="rId4" Type="http://schemas.openxmlformats.org/officeDocument/2006/relationships/hyperlink" Target="mailto:ronald.molina@itau.c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5351C1A-0377-5CC7-881D-47C97B1CA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2000" y="415335"/>
            <a:ext cx="762233" cy="762233"/>
          </a:xfrm>
          <a:prstGeom prst="rect">
            <a:avLst/>
          </a:prstGeom>
        </p:spPr>
      </p:pic>
      <p:grpSp>
        <p:nvGrpSpPr>
          <p:cNvPr id="2" name="Agrupar 6">
            <a:extLst>
              <a:ext uri="{FF2B5EF4-FFF2-40B4-BE49-F238E27FC236}">
                <a16:creationId xmlns:a16="http://schemas.microsoft.com/office/drawing/2014/main" id="{387D23C3-485A-DFC3-7387-33819BAD4F43}"/>
              </a:ext>
            </a:extLst>
          </p:cNvPr>
          <p:cNvGrpSpPr/>
          <p:nvPr/>
        </p:nvGrpSpPr>
        <p:grpSpPr>
          <a:xfrm>
            <a:off x="-2040272" y="531133"/>
            <a:ext cx="1521878" cy="5286507"/>
            <a:chOff x="-1681484" y="0"/>
            <a:chExt cx="1521878" cy="5286507"/>
          </a:xfrm>
        </p:grpSpPr>
        <p:grpSp>
          <p:nvGrpSpPr>
            <p:cNvPr id="6" name="Agrupar 7">
              <a:extLst>
                <a:ext uri="{FF2B5EF4-FFF2-40B4-BE49-F238E27FC236}">
                  <a16:creationId xmlns:a16="http://schemas.microsoft.com/office/drawing/2014/main" id="{D5C8B573-760A-1DCF-632C-858E83B5E7DF}"/>
                </a:ext>
              </a:extLst>
            </p:cNvPr>
            <p:cNvGrpSpPr/>
            <p:nvPr userDrawn="1"/>
          </p:nvGrpSpPr>
          <p:grpSpPr>
            <a:xfrm>
              <a:off x="-1222426" y="3315748"/>
              <a:ext cx="959063" cy="1970759"/>
              <a:chOff x="-1222426" y="3420293"/>
              <a:chExt cx="959063" cy="1970759"/>
            </a:xfrm>
          </p:grpSpPr>
          <p:sp>
            <p:nvSpPr>
              <p:cNvPr id="25" name="Retângulo: Cantos Arredondados 31">
                <a:extLst>
                  <a:ext uri="{FF2B5EF4-FFF2-40B4-BE49-F238E27FC236}">
                    <a16:creationId xmlns:a16="http://schemas.microsoft.com/office/drawing/2014/main" id="{3BAF3288-0A1F-19E4-6416-DEE10CEC2BEA}"/>
                  </a:ext>
                </a:extLst>
              </p:cNvPr>
              <p:cNvSpPr/>
              <p:nvPr userDrawn="1"/>
            </p:nvSpPr>
            <p:spPr>
              <a:xfrm>
                <a:off x="-535807" y="4101234"/>
                <a:ext cx="272444" cy="272444"/>
              </a:xfrm>
              <a:prstGeom prst="roundRect">
                <a:avLst/>
              </a:prstGeom>
              <a:solidFill>
                <a:srgbClr val="FF59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6" name="Retângulo: Cantos Arredondados 32">
                <a:extLst>
                  <a:ext uri="{FF2B5EF4-FFF2-40B4-BE49-F238E27FC236}">
                    <a16:creationId xmlns:a16="http://schemas.microsoft.com/office/drawing/2014/main" id="{096EBCDA-49BC-1303-6B76-2C3B0F4895A6}"/>
                  </a:ext>
                </a:extLst>
              </p:cNvPr>
              <p:cNvSpPr/>
              <p:nvPr userDrawn="1"/>
            </p:nvSpPr>
            <p:spPr>
              <a:xfrm>
                <a:off x="-535807" y="5118608"/>
                <a:ext cx="272444" cy="272444"/>
              </a:xfrm>
              <a:prstGeom prst="roundRect">
                <a:avLst/>
              </a:prstGeom>
              <a:solidFill>
                <a:srgbClr val="40404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7" name="Retângulo: Cantos Arredondados 33">
                <a:extLst>
                  <a:ext uri="{FF2B5EF4-FFF2-40B4-BE49-F238E27FC236}">
                    <a16:creationId xmlns:a16="http://schemas.microsoft.com/office/drawing/2014/main" id="{B19FE9A4-0B9F-3C18-1FF4-B9313AF30652}"/>
                  </a:ext>
                </a:extLst>
              </p:cNvPr>
              <p:cNvSpPr/>
              <p:nvPr userDrawn="1"/>
            </p:nvSpPr>
            <p:spPr>
              <a:xfrm>
                <a:off x="-535807" y="4778139"/>
                <a:ext cx="272444" cy="272444"/>
              </a:xfrm>
              <a:prstGeom prst="roundRect">
                <a:avLst/>
              </a:prstGeom>
              <a:solidFill>
                <a:srgbClr val="76717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8" name="Retângulo: Cantos Arredondados 34">
                <a:extLst>
                  <a:ext uri="{FF2B5EF4-FFF2-40B4-BE49-F238E27FC236}">
                    <a16:creationId xmlns:a16="http://schemas.microsoft.com/office/drawing/2014/main" id="{C2B6A796-A2B6-E24A-B93E-0992ADB0A418}"/>
                  </a:ext>
                </a:extLst>
              </p:cNvPr>
              <p:cNvSpPr/>
              <p:nvPr userDrawn="1"/>
            </p:nvSpPr>
            <p:spPr>
              <a:xfrm>
                <a:off x="-535807" y="4437669"/>
                <a:ext cx="272444" cy="272444"/>
              </a:xfrm>
              <a:prstGeom prst="roundRect">
                <a:avLst/>
              </a:prstGeom>
              <a:solidFill>
                <a:srgbClr val="9B9797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9" name="Retângulo: Cantos Arredondados 35">
                <a:extLst>
                  <a:ext uri="{FF2B5EF4-FFF2-40B4-BE49-F238E27FC236}">
                    <a16:creationId xmlns:a16="http://schemas.microsoft.com/office/drawing/2014/main" id="{8A0AAD69-A11D-EFF1-2C8F-89E38DDABEB1}"/>
                  </a:ext>
                </a:extLst>
              </p:cNvPr>
              <p:cNvSpPr/>
              <p:nvPr userDrawn="1"/>
            </p:nvSpPr>
            <p:spPr>
              <a:xfrm>
                <a:off x="-535807" y="3760764"/>
                <a:ext cx="272444" cy="272444"/>
              </a:xfrm>
              <a:prstGeom prst="roundRect">
                <a:avLst/>
              </a:prstGeom>
              <a:solidFill>
                <a:srgbClr val="F06C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30" name="Retângulo: Cantos Arredondados 36">
                <a:extLst>
                  <a:ext uri="{FF2B5EF4-FFF2-40B4-BE49-F238E27FC236}">
                    <a16:creationId xmlns:a16="http://schemas.microsoft.com/office/drawing/2014/main" id="{B74B586F-B18D-203C-3974-D660FF270D01}"/>
                  </a:ext>
                </a:extLst>
              </p:cNvPr>
              <p:cNvSpPr/>
              <p:nvPr userDrawn="1"/>
            </p:nvSpPr>
            <p:spPr>
              <a:xfrm>
                <a:off x="-535807" y="3420293"/>
                <a:ext cx="272444" cy="272444"/>
              </a:xfrm>
              <a:prstGeom prst="roundRect">
                <a:avLst/>
              </a:prstGeom>
              <a:solidFill>
                <a:srgbClr val="FDA1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31" name="CaixaDeTexto 38">
                <a:extLst>
                  <a:ext uri="{FF2B5EF4-FFF2-40B4-BE49-F238E27FC236}">
                    <a16:creationId xmlns:a16="http://schemas.microsoft.com/office/drawing/2014/main" id="{4A0E04A1-9E04-9308-4D97-7A5A09E1BA82}"/>
                  </a:ext>
                </a:extLst>
              </p:cNvPr>
              <p:cNvSpPr txBox="1"/>
              <p:nvPr userDrawn="1"/>
            </p:nvSpPr>
            <p:spPr>
              <a:xfrm>
                <a:off x="-1222426" y="3420393"/>
                <a:ext cx="70234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Text Pro XBold"/>
                    <a:cs typeface="Itau Text Pro Bold" panose="020B0703020204020203" pitchFamily="34" charset="0"/>
                  </a:rPr>
                  <a:t>Gráficos</a:t>
                </a:r>
              </a:p>
            </p:txBody>
          </p:sp>
        </p:grpSp>
        <p:grpSp>
          <p:nvGrpSpPr>
            <p:cNvPr id="7" name="Agrupar 8">
              <a:extLst>
                <a:ext uri="{FF2B5EF4-FFF2-40B4-BE49-F238E27FC236}">
                  <a16:creationId xmlns:a16="http://schemas.microsoft.com/office/drawing/2014/main" id="{00AD5AB6-0FFC-D44E-6861-F2EFAAAF24CD}"/>
                </a:ext>
              </a:extLst>
            </p:cNvPr>
            <p:cNvGrpSpPr/>
            <p:nvPr userDrawn="1"/>
          </p:nvGrpSpPr>
          <p:grpSpPr>
            <a:xfrm>
              <a:off x="-1347152" y="932832"/>
              <a:ext cx="1090081" cy="619895"/>
              <a:chOff x="-1347153" y="891664"/>
              <a:chExt cx="1090081" cy="619895"/>
            </a:xfrm>
          </p:grpSpPr>
          <p:grpSp>
            <p:nvGrpSpPr>
              <p:cNvPr id="19" name="Agrupar 20">
                <a:extLst>
                  <a:ext uri="{FF2B5EF4-FFF2-40B4-BE49-F238E27FC236}">
                    <a16:creationId xmlns:a16="http://schemas.microsoft.com/office/drawing/2014/main" id="{A574A765-EDBD-FA06-7827-BAEB35441DE7}"/>
                  </a:ext>
                </a:extLst>
              </p:cNvPr>
              <p:cNvGrpSpPr/>
              <p:nvPr userDrawn="1"/>
            </p:nvGrpSpPr>
            <p:grpSpPr>
              <a:xfrm>
                <a:off x="-1241692" y="1220287"/>
                <a:ext cx="984620" cy="291272"/>
                <a:chOff x="-1208235" y="367650"/>
                <a:chExt cx="1101555" cy="325864"/>
              </a:xfrm>
            </p:grpSpPr>
            <p:sp>
              <p:nvSpPr>
                <p:cNvPr id="23" name="Retângulo: Cantos Arredondados 29">
                  <a:extLst>
                    <a:ext uri="{FF2B5EF4-FFF2-40B4-BE49-F238E27FC236}">
                      <a16:creationId xmlns:a16="http://schemas.microsoft.com/office/drawing/2014/main" id="{5937145A-ADD6-EFC1-C8D7-6E49F01B59F4}"/>
                    </a:ext>
                  </a:extLst>
                </p:cNvPr>
                <p:cNvSpPr/>
                <p:nvPr userDrawn="1"/>
              </p:nvSpPr>
              <p:spPr>
                <a:xfrm>
                  <a:off x="-411480" y="367650"/>
                  <a:ext cx="304800" cy="304800"/>
                </a:xfrm>
                <a:prstGeom prst="roundRect">
                  <a:avLst/>
                </a:prstGeom>
                <a:solidFill>
                  <a:schemeClr val="bg2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24" name="CaixaDeTexto 31">
                  <a:extLst>
                    <a:ext uri="{FF2B5EF4-FFF2-40B4-BE49-F238E27FC236}">
                      <a16:creationId xmlns:a16="http://schemas.microsoft.com/office/drawing/2014/main" id="{68E5F3F4-697B-CCDA-9590-212915EF405D}"/>
                    </a:ext>
                  </a:extLst>
                </p:cNvPr>
                <p:cNvSpPr txBox="1"/>
                <p:nvPr userDrawn="1"/>
              </p:nvSpPr>
              <p:spPr>
                <a:xfrm>
                  <a:off x="-1208235" y="369845"/>
                  <a:ext cx="785758" cy="3236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Destaque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</a:t>
                  </a:r>
                </a:p>
              </p:txBody>
            </p:sp>
          </p:grpSp>
          <p:grpSp>
            <p:nvGrpSpPr>
              <p:cNvPr id="20" name="Agrupar 26">
                <a:extLst>
                  <a:ext uri="{FF2B5EF4-FFF2-40B4-BE49-F238E27FC236}">
                    <a16:creationId xmlns:a16="http://schemas.microsoft.com/office/drawing/2014/main" id="{E438FF91-046F-54D6-D13C-F6B9A763F85E}"/>
                  </a:ext>
                </a:extLst>
              </p:cNvPr>
              <p:cNvGrpSpPr/>
              <p:nvPr userDrawn="1"/>
            </p:nvGrpSpPr>
            <p:grpSpPr>
              <a:xfrm>
                <a:off x="-1347153" y="891664"/>
                <a:ext cx="1090081" cy="272444"/>
                <a:chOff x="-1347153" y="891664"/>
                <a:chExt cx="1090081" cy="272444"/>
              </a:xfrm>
            </p:grpSpPr>
            <p:sp>
              <p:nvSpPr>
                <p:cNvPr id="21" name="Retângulo: Cantos Arredondados 27">
                  <a:extLst>
                    <a:ext uri="{FF2B5EF4-FFF2-40B4-BE49-F238E27FC236}">
                      <a16:creationId xmlns:a16="http://schemas.microsoft.com/office/drawing/2014/main" id="{2E5B3E46-B39D-752D-AF50-08CB8E0E2837}"/>
                    </a:ext>
                  </a:extLst>
                </p:cNvPr>
                <p:cNvSpPr/>
                <p:nvPr userDrawn="1"/>
              </p:nvSpPr>
              <p:spPr>
                <a:xfrm>
                  <a:off x="-529515" y="891664"/>
                  <a:ext cx="272443" cy="272444"/>
                </a:xfrm>
                <a:prstGeom prst="roundRect">
                  <a:avLst/>
                </a:prstGeom>
                <a:solidFill>
                  <a:schemeClr val="tx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22" name="CaixaDeTexto 29">
                  <a:extLst>
                    <a:ext uri="{FF2B5EF4-FFF2-40B4-BE49-F238E27FC236}">
                      <a16:creationId xmlns:a16="http://schemas.microsoft.com/office/drawing/2014/main" id="{E27EB558-9D71-B69D-9E3F-976946F16939}"/>
                    </a:ext>
                  </a:extLst>
                </p:cNvPr>
                <p:cNvSpPr txBox="1"/>
                <p:nvPr userDrawn="1"/>
              </p:nvSpPr>
              <p:spPr>
                <a:xfrm>
                  <a:off x="-1347153" y="893626"/>
                  <a:ext cx="807809" cy="19332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 Principal</a:t>
                  </a:r>
                </a:p>
              </p:txBody>
            </p:sp>
          </p:grpSp>
        </p:grpSp>
        <p:sp>
          <p:nvSpPr>
            <p:cNvPr id="8" name="CaixaDeTexto 10">
              <a:extLst>
                <a:ext uri="{FF2B5EF4-FFF2-40B4-BE49-F238E27FC236}">
                  <a16:creationId xmlns:a16="http://schemas.microsoft.com/office/drawing/2014/main" id="{214F46AC-12C3-3922-8354-61FADB5B9ADA}"/>
                </a:ext>
              </a:extLst>
            </p:cNvPr>
            <p:cNvSpPr txBox="1"/>
            <p:nvPr userDrawn="1"/>
          </p:nvSpPr>
          <p:spPr>
            <a:xfrm>
              <a:off x="-1681484" y="0"/>
              <a:ext cx="1521878" cy="8008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900" dirty="0">
                  <a:solidFill>
                    <a:schemeClr val="bg1"/>
                  </a:solidFill>
                </a:rPr>
                <a:t>Paleta de colores también disponible en Colores del tema, cuando la necesites, simplemente selecciona el texto u objeto y elige un nuevo tono.</a:t>
              </a:r>
              <a:endParaRPr kumimoji="0" lang="pt-BR" sz="9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tau Text Pro" panose="020B0503020204020203" pitchFamily="34" charset="0"/>
                <a:ea typeface="+mn-ea"/>
                <a:cs typeface="Itau Text Pro" panose="020B0503020204020203" pitchFamily="34" charset="0"/>
              </a:endParaRPr>
            </a:p>
          </p:txBody>
        </p:sp>
        <p:grpSp>
          <p:nvGrpSpPr>
            <p:cNvPr id="9" name="Agrupar 10">
              <a:extLst>
                <a:ext uri="{FF2B5EF4-FFF2-40B4-BE49-F238E27FC236}">
                  <a16:creationId xmlns:a16="http://schemas.microsoft.com/office/drawing/2014/main" id="{69505C52-E8B7-1D82-CD8B-04FADA56A366}"/>
                </a:ext>
              </a:extLst>
            </p:cNvPr>
            <p:cNvGrpSpPr/>
            <p:nvPr userDrawn="1"/>
          </p:nvGrpSpPr>
          <p:grpSpPr>
            <a:xfrm>
              <a:off x="-1353445" y="1882577"/>
              <a:ext cx="1090082" cy="969460"/>
              <a:chOff x="-1353445" y="1675683"/>
              <a:chExt cx="1090082" cy="969460"/>
            </a:xfrm>
          </p:grpSpPr>
          <p:grpSp>
            <p:nvGrpSpPr>
              <p:cNvPr id="10" name="Agrupar 11">
                <a:extLst>
                  <a:ext uri="{FF2B5EF4-FFF2-40B4-BE49-F238E27FC236}">
                    <a16:creationId xmlns:a16="http://schemas.microsoft.com/office/drawing/2014/main" id="{3AF3AD74-74DD-7699-294B-E5919001D7A8}"/>
                  </a:ext>
                </a:extLst>
              </p:cNvPr>
              <p:cNvGrpSpPr/>
              <p:nvPr userDrawn="1"/>
            </p:nvGrpSpPr>
            <p:grpSpPr>
              <a:xfrm>
                <a:off x="-1149791" y="1675683"/>
                <a:ext cx="886428" cy="291272"/>
                <a:chOff x="-1098382" y="595033"/>
                <a:chExt cx="991702" cy="325864"/>
              </a:xfrm>
            </p:grpSpPr>
            <p:sp>
              <p:nvSpPr>
                <p:cNvPr id="17" name="Retângulo: Cantos Arredondados 18">
                  <a:extLst>
                    <a:ext uri="{FF2B5EF4-FFF2-40B4-BE49-F238E27FC236}">
                      <a16:creationId xmlns:a16="http://schemas.microsoft.com/office/drawing/2014/main" id="{0D21BDD2-1E1A-33D5-5880-5329EB99964F}"/>
                    </a:ext>
                  </a:extLst>
                </p:cNvPr>
                <p:cNvSpPr/>
                <p:nvPr userDrawn="1"/>
              </p:nvSpPr>
              <p:spPr>
                <a:xfrm>
                  <a:off x="-411480" y="595033"/>
                  <a:ext cx="304800" cy="304800"/>
                </a:xfrm>
                <a:prstGeom prst="roundRect">
                  <a:avLst/>
                </a:prstGeom>
                <a:solidFill>
                  <a:srgbClr val="202124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8" name="CaixaDeTexto 20">
                  <a:extLst>
                    <a:ext uri="{FF2B5EF4-FFF2-40B4-BE49-F238E27FC236}">
                      <a16:creationId xmlns:a16="http://schemas.microsoft.com/office/drawing/2014/main" id="{1296C6CF-22B4-C6AE-90FB-7AA6C6AD7A5A}"/>
                    </a:ext>
                  </a:extLst>
                </p:cNvPr>
                <p:cNvSpPr txBox="1"/>
                <p:nvPr userDrawn="1"/>
              </p:nvSpPr>
              <p:spPr>
                <a:xfrm>
                  <a:off x="-1098382" y="597228"/>
                  <a:ext cx="675906" cy="3236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Títulos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menores</a:t>
                  </a:r>
                </a:p>
              </p:txBody>
            </p:sp>
          </p:grpSp>
          <p:grpSp>
            <p:nvGrpSpPr>
              <p:cNvPr id="11" name="Agrupar 12">
                <a:extLst>
                  <a:ext uri="{FF2B5EF4-FFF2-40B4-BE49-F238E27FC236}">
                    <a16:creationId xmlns:a16="http://schemas.microsoft.com/office/drawing/2014/main" id="{1E2837EF-4933-5EC8-5291-D34C34728ADF}"/>
                  </a:ext>
                </a:extLst>
              </p:cNvPr>
              <p:cNvGrpSpPr/>
              <p:nvPr userDrawn="1"/>
            </p:nvGrpSpPr>
            <p:grpSpPr>
              <a:xfrm>
                <a:off x="-1353445" y="2015758"/>
                <a:ext cx="1090082" cy="272444"/>
                <a:chOff x="-1326223" y="970498"/>
                <a:chExt cx="1219543" cy="304800"/>
              </a:xfrm>
            </p:grpSpPr>
            <p:sp>
              <p:nvSpPr>
                <p:cNvPr id="15" name="Retângulo: Cantos Arredondados 16">
                  <a:extLst>
                    <a:ext uri="{FF2B5EF4-FFF2-40B4-BE49-F238E27FC236}">
                      <a16:creationId xmlns:a16="http://schemas.microsoft.com/office/drawing/2014/main" id="{FDC0DC48-8400-1A4A-CDBB-57F653E03767}"/>
                    </a:ext>
                  </a:extLst>
                </p:cNvPr>
                <p:cNvSpPr/>
                <p:nvPr userDrawn="1"/>
              </p:nvSpPr>
              <p:spPr>
                <a:xfrm>
                  <a:off x="-411479" y="970498"/>
                  <a:ext cx="304799" cy="304800"/>
                </a:xfrm>
                <a:prstGeom prst="roundRect">
                  <a:avLst/>
                </a:prstGeom>
                <a:solidFill>
                  <a:srgbClr val="47484A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ctr" latinLnBrk="0" hangingPunct="1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6" name="CaixaDeTexto 18">
                  <a:extLst>
                    <a:ext uri="{FF2B5EF4-FFF2-40B4-BE49-F238E27FC236}">
                      <a16:creationId xmlns:a16="http://schemas.microsoft.com/office/drawing/2014/main" id="{4D2E916D-8169-D163-151A-67C7BED6EE10}"/>
                    </a:ext>
                  </a:extLst>
                </p:cNvPr>
                <p:cNvSpPr txBox="1"/>
                <p:nvPr userDrawn="1"/>
              </p:nvSpPr>
              <p:spPr>
                <a:xfrm>
                  <a:off x="-1326223" y="1011043"/>
                  <a:ext cx="903747" cy="2410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Textos</a:t>
                  </a:r>
                </a:p>
              </p:txBody>
            </p:sp>
          </p:grpSp>
          <p:grpSp>
            <p:nvGrpSpPr>
              <p:cNvPr id="12" name="Agrupar 13">
                <a:extLst>
                  <a:ext uri="{FF2B5EF4-FFF2-40B4-BE49-F238E27FC236}">
                    <a16:creationId xmlns:a16="http://schemas.microsoft.com/office/drawing/2014/main" id="{856DB463-ECF9-2861-852A-CE0FB5EB10BA}"/>
                  </a:ext>
                </a:extLst>
              </p:cNvPr>
              <p:cNvGrpSpPr/>
              <p:nvPr userDrawn="1"/>
            </p:nvGrpSpPr>
            <p:grpSpPr>
              <a:xfrm>
                <a:off x="-1353445" y="2355833"/>
                <a:ext cx="1090082" cy="289310"/>
                <a:chOff x="-1353445" y="2368059"/>
                <a:chExt cx="1090082" cy="289310"/>
              </a:xfrm>
            </p:grpSpPr>
            <p:sp>
              <p:nvSpPr>
                <p:cNvPr id="13" name="Retângulo: Cantos Arredondados 14">
                  <a:extLst>
                    <a:ext uri="{FF2B5EF4-FFF2-40B4-BE49-F238E27FC236}">
                      <a16:creationId xmlns:a16="http://schemas.microsoft.com/office/drawing/2014/main" id="{A09D018F-44B2-3890-6284-87CBFCA13B5A}"/>
                    </a:ext>
                  </a:extLst>
                </p:cNvPr>
                <p:cNvSpPr/>
                <p:nvPr userDrawn="1"/>
              </p:nvSpPr>
              <p:spPr>
                <a:xfrm>
                  <a:off x="-535807" y="2376492"/>
                  <a:ext cx="272444" cy="272444"/>
                </a:xfrm>
                <a:prstGeom prst="roundRect">
                  <a:avLst/>
                </a:prstGeom>
                <a:solidFill>
                  <a:srgbClr val="F06C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ctr" latinLnBrk="0" hangingPunct="1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4" name="CaixaDeTexto 16">
                  <a:extLst>
                    <a:ext uri="{FF2B5EF4-FFF2-40B4-BE49-F238E27FC236}">
                      <a16:creationId xmlns:a16="http://schemas.microsoft.com/office/drawing/2014/main" id="{4B4FC3B5-66A9-0AA2-C8D4-469E99A6705B}"/>
                    </a:ext>
                  </a:extLst>
                </p:cNvPr>
                <p:cNvSpPr txBox="1"/>
                <p:nvPr userDrawn="1"/>
              </p:nvSpPr>
              <p:spPr>
                <a:xfrm>
                  <a:off x="-1353445" y="2368059"/>
                  <a:ext cx="807809" cy="2893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Destaque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cor principal</a:t>
                  </a:r>
                </a:p>
              </p:txBody>
            </p:sp>
          </p:grpSp>
        </p:grpSp>
      </p:grpSp>
      <p:sp>
        <p:nvSpPr>
          <p:cNvPr id="32" name="CuadroTexto 32">
            <a:extLst>
              <a:ext uri="{FF2B5EF4-FFF2-40B4-BE49-F238E27FC236}">
                <a16:creationId xmlns:a16="http://schemas.microsoft.com/office/drawing/2014/main" id="{6331BA20-4A2F-E8FE-49BB-E61B822986EB}"/>
              </a:ext>
            </a:extLst>
          </p:cNvPr>
          <p:cNvSpPr txBox="1"/>
          <p:nvPr/>
        </p:nvSpPr>
        <p:spPr>
          <a:xfrm>
            <a:off x="280273" y="6446201"/>
            <a:ext cx="2403268" cy="24622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000">
                <a:solidFill>
                  <a:srgbClr val="262626"/>
                </a:solidFill>
              </a:rPr>
              <a:t>Información de uso exclusivo interno</a:t>
            </a:r>
          </a:p>
        </p:txBody>
      </p:sp>
      <p:sp>
        <p:nvSpPr>
          <p:cNvPr id="34" name="Marcador de texto 4">
            <a:extLst>
              <a:ext uri="{FF2B5EF4-FFF2-40B4-BE49-F238E27FC236}">
                <a16:creationId xmlns:a16="http://schemas.microsoft.com/office/drawing/2014/main" id="{3F994265-A1E5-3EF5-82BB-B737B246AD8E}"/>
              </a:ext>
            </a:extLst>
          </p:cNvPr>
          <p:cNvSpPr txBox="1">
            <a:spLocks/>
          </p:cNvSpPr>
          <p:nvPr/>
        </p:nvSpPr>
        <p:spPr>
          <a:xfrm>
            <a:off x="4262815" y="526054"/>
            <a:ext cx="4159377" cy="112880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4000" b="1" dirty="0" smtClean="0">
                <a:solidFill>
                  <a:srgbClr val="FF6200"/>
                </a:solidFill>
                <a:latin typeface="Itau Text Pro XBold"/>
                <a:cs typeface="Itau Display Pro XBold" panose="020B0503020204020204" pitchFamily="34" charset="0"/>
              </a:rPr>
              <a:t>Radicación Itaú</a:t>
            </a:r>
          </a:p>
          <a:p>
            <a:pPr marL="0" indent="0">
              <a:buNone/>
            </a:pPr>
            <a:endParaRPr lang="es-CO" sz="5400" b="1" dirty="0">
              <a:solidFill>
                <a:srgbClr val="FF6200"/>
              </a:solidFill>
              <a:latin typeface="Itau Text Pro XBold"/>
              <a:cs typeface="Itau Display Pro XBold" panose="020B0503020204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68333" y="1331993"/>
            <a:ext cx="915899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CO" b="1" dirty="0" smtClean="0">
                <a:solidFill>
                  <a:srgbClr val="0031FF"/>
                </a:solidFill>
                <a:latin typeface="Itau Display Pro" panose="020B0503020204020204" pitchFamily="34" charset="0"/>
              </a:rPr>
              <a:t>Radicación directa por el cliente por App (</a:t>
            </a:r>
            <a:r>
              <a:rPr lang="es-CO" b="1" dirty="0" err="1" smtClean="0">
                <a:solidFill>
                  <a:srgbClr val="0031FF"/>
                </a:solidFill>
                <a:latin typeface="Itau Display Pro" panose="020B0503020204020204" pitchFamily="34" charset="0"/>
              </a:rPr>
              <a:t>Jemelii</a:t>
            </a:r>
            <a:r>
              <a:rPr lang="es-CO" b="1" dirty="0" smtClean="0">
                <a:solidFill>
                  <a:srgbClr val="0031FF"/>
                </a:solidFill>
                <a:latin typeface="Itau Display Pro" panose="020B0503020204020204" pitchFamily="34" charset="0"/>
              </a:rPr>
              <a:t>)  </a:t>
            </a:r>
            <a:r>
              <a:rPr lang="es-CO" dirty="0" smtClean="0">
                <a:latin typeface="Itau Display Pro" panose="020B0503020204020204" pitchFamily="34" charset="0"/>
              </a:rPr>
              <a:t>(Cliente se registra y se loggea - Comercial asistirá y le indicará que coloque el código o Nit. de radicación)  (Se envía por correo paso a paso de registro App)</a:t>
            </a:r>
            <a:endParaRPr lang="es-CO" dirty="0">
              <a:latin typeface="Itau Display Pro" panose="020B0503020204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CO" b="1" dirty="0" smtClean="0">
                <a:solidFill>
                  <a:srgbClr val="0031FF"/>
                </a:solidFill>
                <a:latin typeface="Itau Display Pro" panose="020B0503020204020204" pitchFamily="34" charset="0"/>
              </a:rPr>
              <a:t>Radicación Filtros enviar al buzón:</a:t>
            </a:r>
            <a:r>
              <a:rPr lang="es-CO" b="1" dirty="0" smtClean="0">
                <a:solidFill>
                  <a:srgbClr val="FF6200"/>
                </a:solidFill>
                <a:latin typeface="Itau Display Pro" panose="020B0503020204020204" pitchFamily="34" charset="0"/>
              </a:rPr>
              <a:t> </a:t>
            </a:r>
            <a:r>
              <a:rPr lang="es-CO" dirty="0" smtClean="0">
                <a:solidFill>
                  <a:srgbClr val="FF6200"/>
                </a:solidFill>
                <a:latin typeface="Itau Display Pro" panose="020B0503020204020204" pitchFamily="34" charset="0"/>
              </a:rPr>
              <a:t>informefuerzasdeventas@itau.co  </a:t>
            </a:r>
            <a:r>
              <a:rPr lang="es-CO" dirty="0" smtClean="0">
                <a:latin typeface="Itau Display Pro" panose="020B0503020204020204" pitchFamily="34" charset="0"/>
              </a:rPr>
              <a:t>con copia al gerente asignado, adjuntar:</a:t>
            </a:r>
          </a:p>
          <a:p>
            <a:pPr marL="285750" indent="-285750" algn="just">
              <a:buFontTx/>
              <a:buChar char="-"/>
            </a:pPr>
            <a:r>
              <a:rPr lang="es-CO" dirty="0" smtClean="0">
                <a:latin typeface="Itau Display Pro" panose="020B0503020204020204" pitchFamily="34" charset="0"/>
              </a:rPr>
              <a:t>Excel Jul 14/25</a:t>
            </a:r>
          </a:p>
          <a:p>
            <a:pPr marL="285750" indent="-285750" algn="just">
              <a:buFontTx/>
              <a:buChar char="-"/>
            </a:pPr>
            <a:r>
              <a:rPr lang="es-CO" dirty="0" smtClean="0">
                <a:latin typeface="Itau Display Pro" panose="020B0503020204020204" pitchFamily="34" charset="0"/>
              </a:rPr>
              <a:t>Fotocopia CC</a:t>
            </a:r>
            <a:endParaRPr lang="es-CO" dirty="0">
              <a:latin typeface="Itau Display Pro" panose="020B0503020204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s-CO" dirty="0" smtClean="0">
                <a:latin typeface="Itau Display Pro" panose="020B0503020204020204" pitchFamily="34" charset="0"/>
              </a:rPr>
              <a:t>Formato 11445 diligenciado y firmado por el cliente.</a:t>
            </a:r>
          </a:p>
          <a:p>
            <a:pPr algn="just"/>
            <a:r>
              <a:rPr lang="es-CO" b="1" dirty="0" smtClean="0">
                <a:solidFill>
                  <a:srgbClr val="0031FF"/>
                </a:solidFill>
                <a:latin typeface="Itau Display Pro" panose="020B0503020204020204" pitchFamily="34" charset="0"/>
              </a:rPr>
              <a:t>3.   Radicación tradicional enviar al buzón: </a:t>
            </a:r>
            <a:r>
              <a:rPr lang="es-CO" dirty="0" smtClean="0">
                <a:solidFill>
                  <a:srgbClr val="FF6200"/>
                </a:solidFill>
                <a:latin typeface="Itau Display Pro" panose="020B0503020204020204" pitchFamily="34" charset="0"/>
              </a:rPr>
              <a:t>radicacion.brokers@itau.co</a:t>
            </a:r>
            <a:r>
              <a:rPr lang="es-CO" dirty="0">
                <a:solidFill>
                  <a:srgbClr val="FF6200"/>
                </a:solidFill>
                <a:latin typeface="Itau Display Pro" panose="020B0503020204020204" pitchFamily="34" charset="0"/>
              </a:rPr>
              <a:t> </a:t>
            </a:r>
            <a:endParaRPr lang="es-CO" dirty="0" smtClean="0">
              <a:solidFill>
                <a:srgbClr val="FF6200"/>
              </a:solidFill>
              <a:latin typeface="Itau Display Pro" panose="020B0503020204020204" pitchFamily="34" charset="0"/>
            </a:endParaRPr>
          </a:p>
          <a:p>
            <a:pPr algn="just"/>
            <a:r>
              <a:rPr lang="es-CO" dirty="0">
                <a:solidFill>
                  <a:srgbClr val="FF6200"/>
                </a:solidFill>
                <a:latin typeface="Itau Display Pro" panose="020B0503020204020204" pitchFamily="34" charset="0"/>
              </a:rPr>
              <a:t> </a:t>
            </a:r>
            <a:r>
              <a:rPr lang="es-CO" dirty="0" smtClean="0">
                <a:solidFill>
                  <a:srgbClr val="FF6200"/>
                </a:solidFill>
                <a:latin typeface="Itau Display Pro" panose="020B0503020204020204" pitchFamily="34" charset="0"/>
              </a:rPr>
              <a:t>      </a:t>
            </a:r>
            <a:r>
              <a:rPr lang="es-CO" dirty="0" smtClean="0">
                <a:latin typeface="Itau Display Pro" panose="020B0503020204020204" pitchFamily="34" charset="0"/>
              </a:rPr>
              <a:t>se   aportan los siguientes documentos:</a:t>
            </a:r>
          </a:p>
          <a:p>
            <a:pPr marL="285750" indent="-285750" algn="just">
              <a:buFontTx/>
              <a:buChar char="-"/>
            </a:pPr>
            <a:r>
              <a:rPr lang="es-CO" dirty="0" smtClean="0">
                <a:latin typeface="Itau Display Pro" panose="020B0503020204020204" pitchFamily="34" charset="0"/>
              </a:rPr>
              <a:t>Fotocopias de CC al 150% con firma y huella</a:t>
            </a:r>
          </a:p>
          <a:p>
            <a:pPr marL="285750" indent="-285750" algn="just">
              <a:buFontTx/>
              <a:buChar char="-"/>
            </a:pPr>
            <a:r>
              <a:rPr lang="es-CO" dirty="0" smtClean="0">
                <a:latin typeface="Itau Display Pro" panose="020B0503020204020204" pitchFamily="34" charset="0"/>
              </a:rPr>
              <a:t>Macros (De cada titular)</a:t>
            </a:r>
          </a:p>
          <a:p>
            <a:pPr marL="285750" indent="-285750" algn="just">
              <a:buFontTx/>
              <a:buChar char="-"/>
            </a:pPr>
            <a:r>
              <a:rPr lang="es-CO" dirty="0" smtClean="0">
                <a:latin typeface="Itau Display Pro" panose="020B0503020204020204" pitchFamily="34" charset="0"/>
              </a:rPr>
              <a:t>Documentos soportes según actividad del cliente.</a:t>
            </a:r>
          </a:p>
          <a:p>
            <a:pPr marL="285750" indent="-285750" algn="just">
              <a:buFontTx/>
              <a:buChar char="-"/>
            </a:pPr>
            <a:r>
              <a:rPr lang="es-CO" dirty="0" smtClean="0">
                <a:latin typeface="Itau Display Pro" panose="020B0503020204020204" pitchFamily="34" charset="0"/>
              </a:rPr>
              <a:t>Planilla de radicación</a:t>
            </a:r>
          </a:p>
          <a:p>
            <a:pPr marL="285750" indent="-285750" algn="just">
              <a:buFontTx/>
              <a:buChar char="-"/>
            </a:pPr>
            <a:r>
              <a:rPr lang="es-CO" dirty="0" smtClean="0">
                <a:latin typeface="Itau Display Pro" panose="020B0503020204020204" pitchFamily="34" charset="0"/>
              </a:rPr>
              <a:t>Productos que se radican por este buzón: Leasing no familiar, 3 o más titulares, cédulas de extranjerías, otros usos para recoger pasivos, cambios o modificaciones de productos aprobados, inclusiones de segundos titulares.</a:t>
            </a:r>
          </a:p>
          <a:p>
            <a:pPr marL="285750" indent="-285750" algn="just">
              <a:buFontTx/>
              <a:buChar char="-"/>
            </a:pPr>
            <a:endParaRPr lang="es-CO" dirty="0">
              <a:solidFill>
                <a:srgbClr val="FF6200"/>
              </a:solidFill>
              <a:latin typeface="Itau Display Pro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85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5351C1A-0377-5CC7-881D-47C97B1CA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6990" y="169330"/>
            <a:ext cx="762233" cy="762233"/>
          </a:xfrm>
          <a:prstGeom prst="rect">
            <a:avLst/>
          </a:prstGeom>
        </p:spPr>
      </p:pic>
      <p:grpSp>
        <p:nvGrpSpPr>
          <p:cNvPr id="2" name="Agrupar 6">
            <a:extLst>
              <a:ext uri="{FF2B5EF4-FFF2-40B4-BE49-F238E27FC236}">
                <a16:creationId xmlns:a16="http://schemas.microsoft.com/office/drawing/2014/main" id="{387D23C3-485A-DFC3-7387-33819BAD4F43}"/>
              </a:ext>
            </a:extLst>
          </p:cNvPr>
          <p:cNvGrpSpPr/>
          <p:nvPr/>
        </p:nvGrpSpPr>
        <p:grpSpPr>
          <a:xfrm>
            <a:off x="-2040272" y="531133"/>
            <a:ext cx="1521878" cy="5286507"/>
            <a:chOff x="-1681484" y="0"/>
            <a:chExt cx="1521878" cy="5286507"/>
          </a:xfrm>
        </p:grpSpPr>
        <p:grpSp>
          <p:nvGrpSpPr>
            <p:cNvPr id="6" name="Agrupar 7">
              <a:extLst>
                <a:ext uri="{FF2B5EF4-FFF2-40B4-BE49-F238E27FC236}">
                  <a16:creationId xmlns:a16="http://schemas.microsoft.com/office/drawing/2014/main" id="{D5C8B573-760A-1DCF-632C-858E83B5E7DF}"/>
                </a:ext>
              </a:extLst>
            </p:cNvPr>
            <p:cNvGrpSpPr/>
            <p:nvPr userDrawn="1"/>
          </p:nvGrpSpPr>
          <p:grpSpPr>
            <a:xfrm>
              <a:off x="-1222426" y="3315748"/>
              <a:ext cx="959063" cy="1970759"/>
              <a:chOff x="-1222426" y="3420293"/>
              <a:chExt cx="959063" cy="1970759"/>
            </a:xfrm>
          </p:grpSpPr>
          <p:sp>
            <p:nvSpPr>
              <p:cNvPr id="25" name="Retângulo: Cantos Arredondados 31">
                <a:extLst>
                  <a:ext uri="{FF2B5EF4-FFF2-40B4-BE49-F238E27FC236}">
                    <a16:creationId xmlns:a16="http://schemas.microsoft.com/office/drawing/2014/main" id="{3BAF3288-0A1F-19E4-6416-DEE10CEC2BEA}"/>
                  </a:ext>
                </a:extLst>
              </p:cNvPr>
              <p:cNvSpPr/>
              <p:nvPr userDrawn="1"/>
            </p:nvSpPr>
            <p:spPr>
              <a:xfrm>
                <a:off x="-535807" y="4101234"/>
                <a:ext cx="272444" cy="272444"/>
              </a:xfrm>
              <a:prstGeom prst="roundRect">
                <a:avLst/>
              </a:prstGeom>
              <a:solidFill>
                <a:srgbClr val="FF59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6" name="Retângulo: Cantos Arredondados 32">
                <a:extLst>
                  <a:ext uri="{FF2B5EF4-FFF2-40B4-BE49-F238E27FC236}">
                    <a16:creationId xmlns:a16="http://schemas.microsoft.com/office/drawing/2014/main" id="{096EBCDA-49BC-1303-6B76-2C3B0F4895A6}"/>
                  </a:ext>
                </a:extLst>
              </p:cNvPr>
              <p:cNvSpPr/>
              <p:nvPr userDrawn="1"/>
            </p:nvSpPr>
            <p:spPr>
              <a:xfrm>
                <a:off x="-535807" y="5118608"/>
                <a:ext cx="272444" cy="272444"/>
              </a:xfrm>
              <a:prstGeom prst="roundRect">
                <a:avLst/>
              </a:prstGeom>
              <a:solidFill>
                <a:srgbClr val="40404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7" name="Retângulo: Cantos Arredondados 33">
                <a:extLst>
                  <a:ext uri="{FF2B5EF4-FFF2-40B4-BE49-F238E27FC236}">
                    <a16:creationId xmlns:a16="http://schemas.microsoft.com/office/drawing/2014/main" id="{B19FE9A4-0B9F-3C18-1FF4-B9313AF30652}"/>
                  </a:ext>
                </a:extLst>
              </p:cNvPr>
              <p:cNvSpPr/>
              <p:nvPr userDrawn="1"/>
            </p:nvSpPr>
            <p:spPr>
              <a:xfrm>
                <a:off x="-535807" y="4778139"/>
                <a:ext cx="272444" cy="272444"/>
              </a:xfrm>
              <a:prstGeom prst="roundRect">
                <a:avLst/>
              </a:prstGeom>
              <a:solidFill>
                <a:srgbClr val="76717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8" name="Retângulo: Cantos Arredondados 34">
                <a:extLst>
                  <a:ext uri="{FF2B5EF4-FFF2-40B4-BE49-F238E27FC236}">
                    <a16:creationId xmlns:a16="http://schemas.microsoft.com/office/drawing/2014/main" id="{C2B6A796-A2B6-E24A-B93E-0992ADB0A418}"/>
                  </a:ext>
                </a:extLst>
              </p:cNvPr>
              <p:cNvSpPr/>
              <p:nvPr userDrawn="1"/>
            </p:nvSpPr>
            <p:spPr>
              <a:xfrm>
                <a:off x="-535807" y="4437669"/>
                <a:ext cx="272444" cy="272444"/>
              </a:xfrm>
              <a:prstGeom prst="roundRect">
                <a:avLst/>
              </a:prstGeom>
              <a:solidFill>
                <a:srgbClr val="9B9797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9" name="Retângulo: Cantos Arredondados 35">
                <a:extLst>
                  <a:ext uri="{FF2B5EF4-FFF2-40B4-BE49-F238E27FC236}">
                    <a16:creationId xmlns:a16="http://schemas.microsoft.com/office/drawing/2014/main" id="{8A0AAD69-A11D-EFF1-2C8F-89E38DDABEB1}"/>
                  </a:ext>
                </a:extLst>
              </p:cNvPr>
              <p:cNvSpPr/>
              <p:nvPr userDrawn="1"/>
            </p:nvSpPr>
            <p:spPr>
              <a:xfrm>
                <a:off x="-535807" y="3760764"/>
                <a:ext cx="272444" cy="272444"/>
              </a:xfrm>
              <a:prstGeom prst="roundRect">
                <a:avLst/>
              </a:prstGeom>
              <a:solidFill>
                <a:srgbClr val="F06C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30" name="Retângulo: Cantos Arredondados 36">
                <a:extLst>
                  <a:ext uri="{FF2B5EF4-FFF2-40B4-BE49-F238E27FC236}">
                    <a16:creationId xmlns:a16="http://schemas.microsoft.com/office/drawing/2014/main" id="{B74B586F-B18D-203C-3974-D660FF270D01}"/>
                  </a:ext>
                </a:extLst>
              </p:cNvPr>
              <p:cNvSpPr/>
              <p:nvPr userDrawn="1"/>
            </p:nvSpPr>
            <p:spPr>
              <a:xfrm>
                <a:off x="-535807" y="3420293"/>
                <a:ext cx="272444" cy="272444"/>
              </a:xfrm>
              <a:prstGeom prst="roundRect">
                <a:avLst/>
              </a:prstGeom>
              <a:solidFill>
                <a:srgbClr val="FDA1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31" name="CaixaDeTexto 38">
                <a:extLst>
                  <a:ext uri="{FF2B5EF4-FFF2-40B4-BE49-F238E27FC236}">
                    <a16:creationId xmlns:a16="http://schemas.microsoft.com/office/drawing/2014/main" id="{4A0E04A1-9E04-9308-4D97-7A5A09E1BA82}"/>
                  </a:ext>
                </a:extLst>
              </p:cNvPr>
              <p:cNvSpPr txBox="1"/>
              <p:nvPr userDrawn="1"/>
            </p:nvSpPr>
            <p:spPr>
              <a:xfrm>
                <a:off x="-1222426" y="3420393"/>
                <a:ext cx="70234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Text Pro XBold"/>
                    <a:cs typeface="Itau Text Pro Bold" panose="020B0703020204020203" pitchFamily="34" charset="0"/>
                  </a:rPr>
                  <a:t>Gráficos</a:t>
                </a:r>
              </a:p>
            </p:txBody>
          </p:sp>
        </p:grpSp>
        <p:grpSp>
          <p:nvGrpSpPr>
            <p:cNvPr id="7" name="Agrupar 8">
              <a:extLst>
                <a:ext uri="{FF2B5EF4-FFF2-40B4-BE49-F238E27FC236}">
                  <a16:creationId xmlns:a16="http://schemas.microsoft.com/office/drawing/2014/main" id="{00AD5AB6-0FFC-D44E-6861-F2EFAAAF24CD}"/>
                </a:ext>
              </a:extLst>
            </p:cNvPr>
            <p:cNvGrpSpPr/>
            <p:nvPr userDrawn="1"/>
          </p:nvGrpSpPr>
          <p:grpSpPr>
            <a:xfrm>
              <a:off x="-1347152" y="932832"/>
              <a:ext cx="1090081" cy="619895"/>
              <a:chOff x="-1347153" y="891664"/>
              <a:chExt cx="1090081" cy="619895"/>
            </a:xfrm>
          </p:grpSpPr>
          <p:grpSp>
            <p:nvGrpSpPr>
              <p:cNvPr id="19" name="Agrupar 20">
                <a:extLst>
                  <a:ext uri="{FF2B5EF4-FFF2-40B4-BE49-F238E27FC236}">
                    <a16:creationId xmlns:a16="http://schemas.microsoft.com/office/drawing/2014/main" id="{A574A765-EDBD-FA06-7827-BAEB35441DE7}"/>
                  </a:ext>
                </a:extLst>
              </p:cNvPr>
              <p:cNvGrpSpPr/>
              <p:nvPr userDrawn="1"/>
            </p:nvGrpSpPr>
            <p:grpSpPr>
              <a:xfrm>
                <a:off x="-1241692" y="1220287"/>
                <a:ext cx="984620" cy="291272"/>
                <a:chOff x="-1208235" y="367650"/>
                <a:chExt cx="1101555" cy="325864"/>
              </a:xfrm>
            </p:grpSpPr>
            <p:sp>
              <p:nvSpPr>
                <p:cNvPr id="23" name="Retângulo: Cantos Arredondados 29">
                  <a:extLst>
                    <a:ext uri="{FF2B5EF4-FFF2-40B4-BE49-F238E27FC236}">
                      <a16:creationId xmlns:a16="http://schemas.microsoft.com/office/drawing/2014/main" id="{5937145A-ADD6-EFC1-C8D7-6E49F01B59F4}"/>
                    </a:ext>
                  </a:extLst>
                </p:cNvPr>
                <p:cNvSpPr/>
                <p:nvPr userDrawn="1"/>
              </p:nvSpPr>
              <p:spPr>
                <a:xfrm>
                  <a:off x="-411480" y="367650"/>
                  <a:ext cx="304800" cy="304800"/>
                </a:xfrm>
                <a:prstGeom prst="roundRect">
                  <a:avLst/>
                </a:prstGeom>
                <a:solidFill>
                  <a:schemeClr val="bg2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24" name="CaixaDeTexto 31">
                  <a:extLst>
                    <a:ext uri="{FF2B5EF4-FFF2-40B4-BE49-F238E27FC236}">
                      <a16:creationId xmlns:a16="http://schemas.microsoft.com/office/drawing/2014/main" id="{68E5F3F4-697B-CCDA-9590-212915EF405D}"/>
                    </a:ext>
                  </a:extLst>
                </p:cNvPr>
                <p:cNvSpPr txBox="1"/>
                <p:nvPr userDrawn="1"/>
              </p:nvSpPr>
              <p:spPr>
                <a:xfrm>
                  <a:off x="-1208235" y="369845"/>
                  <a:ext cx="785758" cy="3236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Destaque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</a:t>
                  </a:r>
                </a:p>
              </p:txBody>
            </p:sp>
          </p:grpSp>
          <p:grpSp>
            <p:nvGrpSpPr>
              <p:cNvPr id="20" name="Agrupar 26">
                <a:extLst>
                  <a:ext uri="{FF2B5EF4-FFF2-40B4-BE49-F238E27FC236}">
                    <a16:creationId xmlns:a16="http://schemas.microsoft.com/office/drawing/2014/main" id="{E438FF91-046F-54D6-D13C-F6B9A763F85E}"/>
                  </a:ext>
                </a:extLst>
              </p:cNvPr>
              <p:cNvGrpSpPr/>
              <p:nvPr userDrawn="1"/>
            </p:nvGrpSpPr>
            <p:grpSpPr>
              <a:xfrm>
                <a:off x="-1347153" y="891664"/>
                <a:ext cx="1090081" cy="272444"/>
                <a:chOff x="-1347153" y="891664"/>
                <a:chExt cx="1090081" cy="272444"/>
              </a:xfrm>
            </p:grpSpPr>
            <p:sp>
              <p:nvSpPr>
                <p:cNvPr id="21" name="Retângulo: Cantos Arredondados 27">
                  <a:extLst>
                    <a:ext uri="{FF2B5EF4-FFF2-40B4-BE49-F238E27FC236}">
                      <a16:creationId xmlns:a16="http://schemas.microsoft.com/office/drawing/2014/main" id="{2E5B3E46-B39D-752D-AF50-08CB8E0E2837}"/>
                    </a:ext>
                  </a:extLst>
                </p:cNvPr>
                <p:cNvSpPr/>
                <p:nvPr userDrawn="1"/>
              </p:nvSpPr>
              <p:spPr>
                <a:xfrm>
                  <a:off x="-529515" y="891664"/>
                  <a:ext cx="272443" cy="272444"/>
                </a:xfrm>
                <a:prstGeom prst="roundRect">
                  <a:avLst/>
                </a:prstGeom>
                <a:solidFill>
                  <a:schemeClr val="tx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22" name="CaixaDeTexto 29">
                  <a:extLst>
                    <a:ext uri="{FF2B5EF4-FFF2-40B4-BE49-F238E27FC236}">
                      <a16:creationId xmlns:a16="http://schemas.microsoft.com/office/drawing/2014/main" id="{E27EB558-9D71-B69D-9E3F-976946F16939}"/>
                    </a:ext>
                  </a:extLst>
                </p:cNvPr>
                <p:cNvSpPr txBox="1"/>
                <p:nvPr userDrawn="1"/>
              </p:nvSpPr>
              <p:spPr>
                <a:xfrm>
                  <a:off x="-1347153" y="893626"/>
                  <a:ext cx="807809" cy="19332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 Principal</a:t>
                  </a:r>
                </a:p>
              </p:txBody>
            </p:sp>
          </p:grpSp>
        </p:grpSp>
        <p:sp>
          <p:nvSpPr>
            <p:cNvPr id="8" name="CaixaDeTexto 10">
              <a:extLst>
                <a:ext uri="{FF2B5EF4-FFF2-40B4-BE49-F238E27FC236}">
                  <a16:creationId xmlns:a16="http://schemas.microsoft.com/office/drawing/2014/main" id="{214F46AC-12C3-3922-8354-61FADB5B9ADA}"/>
                </a:ext>
              </a:extLst>
            </p:cNvPr>
            <p:cNvSpPr txBox="1"/>
            <p:nvPr userDrawn="1"/>
          </p:nvSpPr>
          <p:spPr>
            <a:xfrm>
              <a:off x="-1681484" y="0"/>
              <a:ext cx="1521878" cy="8008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900" dirty="0">
                  <a:solidFill>
                    <a:schemeClr val="bg1"/>
                  </a:solidFill>
                </a:rPr>
                <a:t>Paleta de colores también disponible en Colores del tema, cuando la necesites, simplemente selecciona el texto u objeto y elige un nuevo tono.</a:t>
              </a:r>
              <a:endParaRPr kumimoji="0" lang="pt-BR" sz="9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tau Text Pro" panose="020B0503020204020203" pitchFamily="34" charset="0"/>
                <a:ea typeface="+mn-ea"/>
                <a:cs typeface="Itau Text Pro" panose="020B0503020204020203" pitchFamily="34" charset="0"/>
              </a:endParaRPr>
            </a:p>
          </p:txBody>
        </p:sp>
        <p:grpSp>
          <p:nvGrpSpPr>
            <p:cNvPr id="9" name="Agrupar 10">
              <a:extLst>
                <a:ext uri="{FF2B5EF4-FFF2-40B4-BE49-F238E27FC236}">
                  <a16:creationId xmlns:a16="http://schemas.microsoft.com/office/drawing/2014/main" id="{69505C52-E8B7-1D82-CD8B-04FADA56A366}"/>
                </a:ext>
              </a:extLst>
            </p:cNvPr>
            <p:cNvGrpSpPr/>
            <p:nvPr userDrawn="1"/>
          </p:nvGrpSpPr>
          <p:grpSpPr>
            <a:xfrm>
              <a:off x="-1353445" y="1882577"/>
              <a:ext cx="1090082" cy="969460"/>
              <a:chOff x="-1353445" y="1675683"/>
              <a:chExt cx="1090082" cy="969460"/>
            </a:xfrm>
          </p:grpSpPr>
          <p:grpSp>
            <p:nvGrpSpPr>
              <p:cNvPr id="10" name="Agrupar 11">
                <a:extLst>
                  <a:ext uri="{FF2B5EF4-FFF2-40B4-BE49-F238E27FC236}">
                    <a16:creationId xmlns:a16="http://schemas.microsoft.com/office/drawing/2014/main" id="{3AF3AD74-74DD-7699-294B-E5919001D7A8}"/>
                  </a:ext>
                </a:extLst>
              </p:cNvPr>
              <p:cNvGrpSpPr/>
              <p:nvPr userDrawn="1"/>
            </p:nvGrpSpPr>
            <p:grpSpPr>
              <a:xfrm>
                <a:off x="-1149791" y="1675683"/>
                <a:ext cx="886428" cy="291272"/>
                <a:chOff x="-1098382" y="595033"/>
                <a:chExt cx="991702" cy="325864"/>
              </a:xfrm>
            </p:grpSpPr>
            <p:sp>
              <p:nvSpPr>
                <p:cNvPr id="17" name="Retângulo: Cantos Arredondados 18">
                  <a:extLst>
                    <a:ext uri="{FF2B5EF4-FFF2-40B4-BE49-F238E27FC236}">
                      <a16:creationId xmlns:a16="http://schemas.microsoft.com/office/drawing/2014/main" id="{0D21BDD2-1E1A-33D5-5880-5329EB99964F}"/>
                    </a:ext>
                  </a:extLst>
                </p:cNvPr>
                <p:cNvSpPr/>
                <p:nvPr userDrawn="1"/>
              </p:nvSpPr>
              <p:spPr>
                <a:xfrm>
                  <a:off x="-411480" y="595033"/>
                  <a:ext cx="304800" cy="304800"/>
                </a:xfrm>
                <a:prstGeom prst="roundRect">
                  <a:avLst/>
                </a:prstGeom>
                <a:solidFill>
                  <a:srgbClr val="202124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8" name="CaixaDeTexto 20">
                  <a:extLst>
                    <a:ext uri="{FF2B5EF4-FFF2-40B4-BE49-F238E27FC236}">
                      <a16:creationId xmlns:a16="http://schemas.microsoft.com/office/drawing/2014/main" id="{1296C6CF-22B4-C6AE-90FB-7AA6C6AD7A5A}"/>
                    </a:ext>
                  </a:extLst>
                </p:cNvPr>
                <p:cNvSpPr txBox="1"/>
                <p:nvPr userDrawn="1"/>
              </p:nvSpPr>
              <p:spPr>
                <a:xfrm>
                  <a:off x="-1098382" y="597228"/>
                  <a:ext cx="675906" cy="3236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Títulos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menores</a:t>
                  </a:r>
                </a:p>
              </p:txBody>
            </p:sp>
          </p:grpSp>
          <p:grpSp>
            <p:nvGrpSpPr>
              <p:cNvPr id="11" name="Agrupar 12">
                <a:extLst>
                  <a:ext uri="{FF2B5EF4-FFF2-40B4-BE49-F238E27FC236}">
                    <a16:creationId xmlns:a16="http://schemas.microsoft.com/office/drawing/2014/main" id="{1E2837EF-4933-5EC8-5291-D34C34728ADF}"/>
                  </a:ext>
                </a:extLst>
              </p:cNvPr>
              <p:cNvGrpSpPr/>
              <p:nvPr userDrawn="1"/>
            </p:nvGrpSpPr>
            <p:grpSpPr>
              <a:xfrm>
                <a:off x="-1353445" y="2015758"/>
                <a:ext cx="1090082" cy="272444"/>
                <a:chOff x="-1326223" y="970498"/>
                <a:chExt cx="1219543" cy="304800"/>
              </a:xfrm>
            </p:grpSpPr>
            <p:sp>
              <p:nvSpPr>
                <p:cNvPr id="15" name="Retângulo: Cantos Arredondados 16">
                  <a:extLst>
                    <a:ext uri="{FF2B5EF4-FFF2-40B4-BE49-F238E27FC236}">
                      <a16:creationId xmlns:a16="http://schemas.microsoft.com/office/drawing/2014/main" id="{FDC0DC48-8400-1A4A-CDBB-57F653E03767}"/>
                    </a:ext>
                  </a:extLst>
                </p:cNvPr>
                <p:cNvSpPr/>
                <p:nvPr userDrawn="1"/>
              </p:nvSpPr>
              <p:spPr>
                <a:xfrm>
                  <a:off x="-411479" y="970498"/>
                  <a:ext cx="304799" cy="304800"/>
                </a:xfrm>
                <a:prstGeom prst="roundRect">
                  <a:avLst/>
                </a:prstGeom>
                <a:solidFill>
                  <a:srgbClr val="47484A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ctr" latinLnBrk="0" hangingPunct="1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6" name="CaixaDeTexto 18">
                  <a:extLst>
                    <a:ext uri="{FF2B5EF4-FFF2-40B4-BE49-F238E27FC236}">
                      <a16:creationId xmlns:a16="http://schemas.microsoft.com/office/drawing/2014/main" id="{4D2E916D-8169-D163-151A-67C7BED6EE10}"/>
                    </a:ext>
                  </a:extLst>
                </p:cNvPr>
                <p:cNvSpPr txBox="1"/>
                <p:nvPr userDrawn="1"/>
              </p:nvSpPr>
              <p:spPr>
                <a:xfrm>
                  <a:off x="-1326223" y="1011043"/>
                  <a:ext cx="903747" cy="2410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Textos</a:t>
                  </a:r>
                </a:p>
              </p:txBody>
            </p:sp>
          </p:grpSp>
          <p:grpSp>
            <p:nvGrpSpPr>
              <p:cNvPr id="12" name="Agrupar 13">
                <a:extLst>
                  <a:ext uri="{FF2B5EF4-FFF2-40B4-BE49-F238E27FC236}">
                    <a16:creationId xmlns:a16="http://schemas.microsoft.com/office/drawing/2014/main" id="{856DB463-ECF9-2861-852A-CE0FB5EB10BA}"/>
                  </a:ext>
                </a:extLst>
              </p:cNvPr>
              <p:cNvGrpSpPr/>
              <p:nvPr userDrawn="1"/>
            </p:nvGrpSpPr>
            <p:grpSpPr>
              <a:xfrm>
                <a:off x="-1353445" y="2355833"/>
                <a:ext cx="1090082" cy="289310"/>
                <a:chOff x="-1353445" y="2368059"/>
                <a:chExt cx="1090082" cy="289310"/>
              </a:xfrm>
            </p:grpSpPr>
            <p:sp>
              <p:nvSpPr>
                <p:cNvPr id="13" name="Retângulo: Cantos Arredondados 14">
                  <a:extLst>
                    <a:ext uri="{FF2B5EF4-FFF2-40B4-BE49-F238E27FC236}">
                      <a16:creationId xmlns:a16="http://schemas.microsoft.com/office/drawing/2014/main" id="{A09D018F-44B2-3890-6284-87CBFCA13B5A}"/>
                    </a:ext>
                  </a:extLst>
                </p:cNvPr>
                <p:cNvSpPr/>
                <p:nvPr userDrawn="1"/>
              </p:nvSpPr>
              <p:spPr>
                <a:xfrm>
                  <a:off x="-535807" y="2376492"/>
                  <a:ext cx="272444" cy="272444"/>
                </a:xfrm>
                <a:prstGeom prst="roundRect">
                  <a:avLst/>
                </a:prstGeom>
                <a:solidFill>
                  <a:srgbClr val="F06C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ctr" latinLnBrk="0" hangingPunct="1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4" name="CaixaDeTexto 16">
                  <a:extLst>
                    <a:ext uri="{FF2B5EF4-FFF2-40B4-BE49-F238E27FC236}">
                      <a16:creationId xmlns:a16="http://schemas.microsoft.com/office/drawing/2014/main" id="{4B4FC3B5-66A9-0AA2-C8D4-469E99A6705B}"/>
                    </a:ext>
                  </a:extLst>
                </p:cNvPr>
                <p:cNvSpPr txBox="1"/>
                <p:nvPr userDrawn="1"/>
              </p:nvSpPr>
              <p:spPr>
                <a:xfrm>
                  <a:off x="-1353445" y="2368059"/>
                  <a:ext cx="807809" cy="2893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Destaque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cor principal</a:t>
                  </a:r>
                </a:p>
              </p:txBody>
            </p:sp>
          </p:grpSp>
        </p:grpSp>
      </p:grpSp>
      <p:sp>
        <p:nvSpPr>
          <p:cNvPr id="32" name="CuadroTexto 32">
            <a:extLst>
              <a:ext uri="{FF2B5EF4-FFF2-40B4-BE49-F238E27FC236}">
                <a16:creationId xmlns:a16="http://schemas.microsoft.com/office/drawing/2014/main" id="{6331BA20-4A2F-E8FE-49BB-E61B822986EB}"/>
              </a:ext>
            </a:extLst>
          </p:cNvPr>
          <p:cNvSpPr txBox="1"/>
          <p:nvPr/>
        </p:nvSpPr>
        <p:spPr>
          <a:xfrm>
            <a:off x="280273" y="6446201"/>
            <a:ext cx="2403268" cy="24622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000">
                <a:solidFill>
                  <a:srgbClr val="262626"/>
                </a:solidFill>
              </a:rPr>
              <a:t>Información de uso exclusivo interno</a:t>
            </a:r>
          </a:p>
        </p:txBody>
      </p:sp>
      <p:sp>
        <p:nvSpPr>
          <p:cNvPr id="34" name="Marcador de texto 4">
            <a:extLst>
              <a:ext uri="{FF2B5EF4-FFF2-40B4-BE49-F238E27FC236}">
                <a16:creationId xmlns:a16="http://schemas.microsoft.com/office/drawing/2014/main" id="{3F994265-A1E5-3EF5-82BB-B737B246AD8E}"/>
              </a:ext>
            </a:extLst>
          </p:cNvPr>
          <p:cNvSpPr txBox="1">
            <a:spLocks/>
          </p:cNvSpPr>
          <p:nvPr/>
        </p:nvSpPr>
        <p:spPr>
          <a:xfrm>
            <a:off x="2347626" y="179143"/>
            <a:ext cx="8589364" cy="66691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3200" b="1" dirty="0" smtClean="0">
                <a:solidFill>
                  <a:srgbClr val="FF6200"/>
                </a:solidFill>
                <a:latin typeface="Itau Text Pro XBold"/>
                <a:cs typeface="Itau Display Pro XBold" panose="020B0503020204020204" pitchFamily="34" charset="0"/>
              </a:rPr>
              <a:t>Documentos soportes de ingresos</a:t>
            </a:r>
          </a:p>
          <a:p>
            <a:pPr marL="0" indent="0">
              <a:buNone/>
            </a:pPr>
            <a:endParaRPr lang="es-CO" sz="5400" b="1" dirty="0">
              <a:solidFill>
                <a:srgbClr val="FF6200"/>
              </a:solidFill>
              <a:latin typeface="Itau Text Pro XBold"/>
              <a:cs typeface="Itau Display Pro XBold" panose="020B0503020204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80273" y="770670"/>
            <a:ext cx="11681878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>
                <a:solidFill>
                  <a:srgbClr val="0031FF"/>
                </a:solidFill>
                <a:latin typeface="Arial Black" panose="020B0A04020102020204" pitchFamily="34" charset="0"/>
              </a:rPr>
              <a:t>Empleados</a:t>
            </a:r>
            <a:endParaRPr lang="es-CO" sz="1400" dirty="0" smtClean="0">
              <a:solidFill>
                <a:srgbClr val="0031F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Fotocopia CC al 150%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Certificación laboral vigente no mayor a 30 días, donde se evidencie el salario básico, cargo, tipo de contrato, fecha de </a:t>
            </a:r>
            <a:r>
              <a:rPr lang="es-CO" sz="1400" b="1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íngreso</a:t>
            </a: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 con Logo y datos de la empresa.  </a:t>
            </a:r>
            <a:r>
              <a:rPr lang="es-CO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(No tienen en cuenta salario promedio)</a:t>
            </a: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Declaración de renta 2023 (</a:t>
            </a:r>
            <a:r>
              <a:rPr lang="es-CO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descargada directamente de la página de la DIAN) </a:t>
            </a: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o certificado de ingresos y retenciones 2023 si no está obligado a declarar.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Si posee ingresos adicionales por honorarios, rentas, arriendos, inversiones, comisiones se deben aportar los extractos bancarios de los últimos 3 meses </a:t>
            </a:r>
            <a:r>
              <a:rPr lang="es-CO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(descargados directamente de la pagina web se su banco)</a:t>
            </a: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Si es empleado de su propia empresa o socio debe aportar documentación de la empresa descrita en los independientes.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Formato 1526  </a:t>
            </a:r>
            <a:r>
              <a:rPr lang="es-CO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(Ficha de presentación a crédito completamente diligenciado y especificado)</a:t>
            </a: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  <a:endParaRPr lang="es-CO" sz="1400" b="1" dirty="0" smtClean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CO" sz="1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es-CO" sz="1400" b="1" dirty="0" smtClean="0">
                <a:solidFill>
                  <a:srgbClr val="0031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Profesionales independientes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Fotocopia CC al 150%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Declaración de renta 2023 (</a:t>
            </a:r>
            <a:r>
              <a:rPr lang="es-CO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descargada directamente de la página de la DIAN</a:t>
            </a:r>
            <a:r>
              <a:rPr lang="es-CO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Extractos </a:t>
            </a:r>
            <a:r>
              <a:rPr lang="es-CO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bancarios de los últimos 3 meses </a:t>
            </a:r>
            <a:r>
              <a:rPr lang="es-CO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(descargados directamente de la pagina web </a:t>
            </a:r>
            <a:r>
              <a:rPr lang="es-CO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 </a:t>
            </a:r>
            <a:r>
              <a:rPr lang="es-CO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 banco</a:t>
            </a:r>
            <a:r>
              <a:rPr lang="es-CO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)</a:t>
            </a: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Formato </a:t>
            </a:r>
            <a:r>
              <a:rPr lang="es-CO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1526  </a:t>
            </a:r>
            <a:r>
              <a:rPr lang="es-CO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(Ficha de presentación a crédito completamente diligenciado y especificado)</a:t>
            </a:r>
            <a:r>
              <a:rPr lang="es-CO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  <a:endParaRPr lang="es-CO" sz="1400" b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es-CO" sz="1400" b="1" dirty="0" smtClean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es-CO" sz="1400" b="1" dirty="0">
                <a:solidFill>
                  <a:srgbClr val="0031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Independientes </a:t>
            </a:r>
            <a:endParaRPr lang="es-CO" sz="1400" b="1" dirty="0" smtClean="0">
              <a:solidFill>
                <a:srgbClr val="0031F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Fotocopia CC al 150%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Declaración de renta 2023 (</a:t>
            </a:r>
            <a:r>
              <a:rPr lang="es-CO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descargada directamente de la página de la DIAN)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Extractos bancarios de los últimos 3 meses </a:t>
            </a:r>
            <a:r>
              <a:rPr lang="es-CO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(descargados directamente de la pagina web </a:t>
            </a:r>
            <a:r>
              <a:rPr lang="es-CO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 </a:t>
            </a:r>
            <a:r>
              <a:rPr lang="es-CO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 banco)</a:t>
            </a:r>
            <a:r>
              <a:rPr lang="es-CO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  <a:endParaRPr lang="es-CO" sz="1400" b="1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Cámara de comercio no mayor a 30 días de vigencia.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Estados financieros de los 2 últimos años </a:t>
            </a:r>
            <a:r>
              <a:rPr lang="es-CO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(2023, 2024 y corte al 2025)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Participación accionaria de la empresa.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Declaración de renta de la empresa </a:t>
            </a:r>
            <a:r>
              <a:rPr lang="es-CO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(2023 y 2024) descargadas de la página de la DIAN.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Extractos bancarios de la empresa de los últimos 3 meses descargados de la página web del banco.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Formato 1526  </a:t>
            </a:r>
            <a:r>
              <a:rPr lang="es-CO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(Ficha de presentación a crédito completamente diligenciado y especificado)</a:t>
            </a:r>
            <a:r>
              <a:rPr lang="es-CO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  <a:endParaRPr lang="es-CO" sz="1400" b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es-CO" sz="1200" b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CO" sz="1200" b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CO" sz="1400" b="1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CO" sz="1400" b="1" dirty="0">
              <a:solidFill>
                <a:srgbClr val="FF0000"/>
              </a:solidFill>
            </a:endParaRPr>
          </a:p>
          <a:p>
            <a:endParaRPr lang="es-CO" sz="1400" b="1" dirty="0">
              <a:solidFill>
                <a:srgbClr val="0031FF"/>
              </a:solidFill>
              <a:latin typeface="Arial Black" panose="020B0A04020102020204" pitchFamily="34" charset="0"/>
            </a:endParaRPr>
          </a:p>
          <a:p>
            <a:endParaRPr lang="es-CO" sz="1400" b="1" dirty="0" smtClean="0">
              <a:solidFill>
                <a:srgbClr val="FF0000"/>
              </a:solidFill>
            </a:endParaRPr>
          </a:p>
          <a:p>
            <a:endParaRPr lang="es-CO" sz="1400" b="1" dirty="0" smtClean="0">
              <a:solidFill>
                <a:srgbClr val="FF0000"/>
              </a:solidFill>
            </a:endParaRPr>
          </a:p>
          <a:p>
            <a:endParaRPr lang="es-CO" sz="1400" b="1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CO" sz="1400" b="1" dirty="0"/>
          </a:p>
        </p:txBody>
      </p:sp>
    </p:spTree>
    <p:extLst>
      <p:ext uri="{BB962C8B-B14F-4D97-AF65-F5344CB8AC3E}">
        <p14:creationId xmlns:p14="http://schemas.microsoft.com/office/powerpoint/2010/main" val="330585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5351C1A-0377-5CC7-881D-47C97B1CA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2000" y="415335"/>
            <a:ext cx="762233" cy="762233"/>
          </a:xfrm>
          <a:prstGeom prst="rect">
            <a:avLst/>
          </a:prstGeom>
        </p:spPr>
      </p:pic>
      <p:grpSp>
        <p:nvGrpSpPr>
          <p:cNvPr id="2" name="Agrupar 6">
            <a:extLst>
              <a:ext uri="{FF2B5EF4-FFF2-40B4-BE49-F238E27FC236}">
                <a16:creationId xmlns:a16="http://schemas.microsoft.com/office/drawing/2014/main" id="{387D23C3-485A-DFC3-7387-33819BAD4F43}"/>
              </a:ext>
            </a:extLst>
          </p:cNvPr>
          <p:cNvGrpSpPr/>
          <p:nvPr/>
        </p:nvGrpSpPr>
        <p:grpSpPr>
          <a:xfrm>
            <a:off x="-2040272" y="531133"/>
            <a:ext cx="1521878" cy="5286507"/>
            <a:chOff x="-1681484" y="0"/>
            <a:chExt cx="1521878" cy="5286507"/>
          </a:xfrm>
        </p:grpSpPr>
        <p:grpSp>
          <p:nvGrpSpPr>
            <p:cNvPr id="6" name="Agrupar 7">
              <a:extLst>
                <a:ext uri="{FF2B5EF4-FFF2-40B4-BE49-F238E27FC236}">
                  <a16:creationId xmlns:a16="http://schemas.microsoft.com/office/drawing/2014/main" id="{D5C8B573-760A-1DCF-632C-858E83B5E7DF}"/>
                </a:ext>
              </a:extLst>
            </p:cNvPr>
            <p:cNvGrpSpPr/>
            <p:nvPr userDrawn="1"/>
          </p:nvGrpSpPr>
          <p:grpSpPr>
            <a:xfrm>
              <a:off x="-1222426" y="3315748"/>
              <a:ext cx="959063" cy="1970759"/>
              <a:chOff x="-1222426" y="3420293"/>
              <a:chExt cx="959063" cy="1970759"/>
            </a:xfrm>
          </p:grpSpPr>
          <p:sp>
            <p:nvSpPr>
              <p:cNvPr id="25" name="Retângulo: Cantos Arredondados 31">
                <a:extLst>
                  <a:ext uri="{FF2B5EF4-FFF2-40B4-BE49-F238E27FC236}">
                    <a16:creationId xmlns:a16="http://schemas.microsoft.com/office/drawing/2014/main" id="{3BAF3288-0A1F-19E4-6416-DEE10CEC2BEA}"/>
                  </a:ext>
                </a:extLst>
              </p:cNvPr>
              <p:cNvSpPr/>
              <p:nvPr userDrawn="1"/>
            </p:nvSpPr>
            <p:spPr>
              <a:xfrm>
                <a:off x="-535807" y="4101234"/>
                <a:ext cx="272444" cy="272444"/>
              </a:xfrm>
              <a:prstGeom prst="roundRect">
                <a:avLst/>
              </a:prstGeom>
              <a:solidFill>
                <a:srgbClr val="FF59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6" name="Retângulo: Cantos Arredondados 32">
                <a:extLst>
                  <a:ext uri="{FF2B5EF4-FFF2-40B4-BE49-F238E27FC236}">
                    <a16:creationId xmlns:a16="http://schemas.microsoft.com/office/drawing/2014/main" id="{096EBCDA-49BC-1303-6B76-2C3B0F4895A6}"/>
                  </a:ext>
                </a:extLst>
              </p:cNvPr>
              <p:cNvSpPr/>
              <p:nvPr userDrawn="1"/>
            </p:nvSpPr>
            <p:spPr>
              <a:xfrm>
                <a:off x="-535807" y="5118608"/>
                <a:ext cx="272444" cy="272444"/>
              </a:xfrm>
              <a:prstGeom prst="roundRect">
                <a:avLst/>
              </a:prstGeom>
              <a:solidFill>
                <a:srgbClr val="40404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7" name="Retângulo: Cantos Arredondados 33">
                <a:extLst>
                  <a:ext uri="{FF2B5EF4-FFF2-40B4-BE49-F238E27FC236}">
                    <a16:creationId xmlns:a16="http://schemas.microsoft.com/office/drawing/2014/main" id="{B19FE9A4-0B9F-3C18-1FF4-B9313AF30652}"/>
                  </a:ext>
                </a:extLst>
              </p:cNvPr>
              <p:cNvSpPr/>
              <p:nvPr userDrawn="1"/>
            </p:nvSpPr>
            <p:spPr>
              <a:xfrm>
                <a:off x="-535807" y="4778139"/>
                <a:ext cx="272444" cy="272444"/>
              </a:xfrm>
              <a:prstGeom prst="roundRect">
                <a:avLst/>
              </a:prstGeom>
              <a:solidFill>
                <a:srgbClr val="76717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8" name="Retângulo: Cantos Arredondados 34">
                <a:extLst>
                  <a:ext uri="{FF2B5EF4-FFF2-40B4-BE49-F238E27FC236}">
                    <a16:creationId xmlns:a16="http://schemas.microsoft.com/office/drawing/2014/main" id="{C2B6A796-A2B6-E24A-B93E-0992ADB0A418}"/>
                  </a:ext>
                </a:extLst>
              </p:cNvPr>
              <p:cNvSpPr/>
              <p:nvPr userDrawn="1"/>
            </p:nvSpPr>
            <p:spPr>
              <a:xfrm>
                <a:off x="-535807" y="4437669"/>
                <a:ext cx="272444" cy="272444"/>
              </a:xfrm>
              <a:prstGeom prst="roundRect">
                <a:avLst/>
              </a:prstGeom>
              <a:solidFill>
                <a:srgbClr val="9B9797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9" name="Retângulo: Cantos Arredondados 35">
                <a:extLst>
                  <a:ext uri="{FF2B5EF4-FFF2-40B4-BE49-F238E27FC236}">
                    <a16:creationId xmlns:a16="http://schemas.microsoft.com/office/drawing/2014/main" id="{8A0AAD69-A11D-EFF1-2C8F-89E38DDABEB1}"/>
                  </a:ext>
                </a:extLst>
              </p:cNvPr>
              <p:cNvSpPr/>
              <p:nvPr userDrawn="1"/>
            </p:nvSpPr>
            <p:spPr>
              <a:xfrm>
                <a:off x="-535807" y="3760764"/>
                <a:ext cx="272444" cy="272444"/>
              </a:xfrm>
              <a:prstGeom prst="roundRect">
                <a:avLst/>
              </a:prstGeom>
              <a:solidFill>
                <a:srgbClr val="F06C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30" name="Retângulo: Cantos Arredondados 36">
                <a:extLst>
                  <a:ext uri="{FF2B5EF4-FFF2-40B4-BE49-F238E27FC236}">
                    <a16:creationId xmlns:a16="http://schemas.microsoft.com/office/drawing/2014/main" id="{B74B586F-B18D-203C-3974-D660FF270D01}"/>
                  </a:ext>
                </a:extLst>
              </p:cNvPr>
              <p:cNvSpPr/>
              <p:nvPr userDrawn="1"/>
            </p:nvSpPr>
            <p:spPr>
              <a:xfrm>
                <a:off x="-535807" y="3420293"/>
                <a:ext cx="272444" cy="272444"/>
              </a:xfrm>
              <a:prstGeom prst="roundRect">
                <a:avLst/>
              </a:prstGeom>
              <a:solidFill>
                <a:srgbClr val="FDA1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31" name="CaixaDeTexto 38">
                <a:extLst>
                  <a:ext uri="{FF2B5EF4-FFF2-40B4-BE49-F238E27FC236}">
                    <a16:creationId xmlns:a16="http://schemas.microsoft.com/office/drawing/2014/main" id="{4A0E04A1-9E04-9308-4D97-7A5A09E1BA82}"/>
                  </a:ext>
                </a:extLst>
              </p:cNvPr>
              <p:cNvSpPr txBox="1"/>
              <p:nvPr userDrawn="1"/>
            </p:nvSpPr>
            <p:spPr>
              <a:xfrm>
                <a:off x="-1222426" y="3420393"/>
                <a:ext cx="70234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Text Pro XBold"/>
                    <a:cs typeface="Itau Text Pro Bold" panose="020B0703020204020203" pitchFamily="34" charset="0"/>
                  </a:rPr>
                  <a:t>Gráficos</a:t>
                </a:r>
              </a:p>
            </p:txBody>
          </p:sp>
        </p:grpSp>
        <p:grpSp>
          <p:nvGrpSpPr>
            <p:cNvPr id="7" name="Agrupar 8">
              <a:extLst>
                <a:ext uri="{FF2B5EF4-FFF2-40B4-BE49-F238E27FC236}">
                  <a16:creationId xmlns:a16="http://schemas.microsoft.com/office/drawing/2014/main" id="{00AD5AB6-0FFC-D44E-6861-F2EFAAAF24CD}"/>
                </a:ext>
              </a:extLst>
            </p:cNvPr>
            <p:cNvGrpSpPr/>
            <p:nvPr userDrawn="1"/>
          </p:nvGrpSpPr>
          <p:grpSpPr>
            <a:xfrm>
              <a:off x="-1347152" y="932832"/>
              <a:ext cx="1090081" cy="619895"/>
              <a:chOff x="-1347153" y="891664"/>
              <a:chExt cx="1090081" cy="619895"/>
            </a:xfrm>
          </p:grpSpPr>
          <p:grpSp>
            <p:nvGrpSpPr>
              <p:cNvPr id="19" name="Agrupar 20">
                <a:extLst>
                  <a:ext uri="{FF2B5EF4-FFF2-40B4-BE49-F238E27FC236}">
                    <a16:creationId xmlns:a16="http://schemas.microsoft.com/office/drawing/2014/main" id="{A574A765-EDBD-FA06-7827-BAEB35441DE7}"/>
                  </a:ext>
                </a:extLst>
              </p:cNvPr>
              <p:cNvGrpSpPr/>
              <p:nvPr userDrawn="1"/>
            </p:nvGrpSpPr>
            <p:grpSpPr>
              <a:xfrm>
                <a:off x="-1241692" y="1220287"/>
                <a:ext cx="984620" cy="291272"/>
                <a:chOff x="-1208235" y="367650"/>
                <a:chExt cx="1101555" cy="325864"/>
              </a:xfrm>
            </p:grpSpPr>
            <p:sp>
              <p:nvSpPr>
                <p:cNvPr id="23" name="Retângulo: Cantos Arredondados 29">
                  <a:extLst>
                    <a:ext uri="{FF2B5EF4-FFF2-40B4-BE49-F238E27FC236}">
                      <a16:creationId xmlns:a16="http://schemas.microsoft.com/office/drawing/2014/main" id="{5937145A-ADD6-EFC1-C8D7-6E49F01B59F4}"/>
                    </a:ext>
                  </a:extLst>
                </p:cNvPr>
                <p:cNvSpPr/>
                <p:nvPr userDrawn="1"/>
              </p:nvSpPr>
              <p:spPr>
                <a:xfrm>
                  <a:off x="-411480" y="367650"/>
                  <a:ext cx="304800" cy="304800"/>
                </a:xfrm>
                <a:prstGeom prst="roundRect">
                  <a:avLst/>
                </a:prstGeom>
                <a:solidFill>
                  <a:schemeClr val="bg2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24" name="CaixaDeTexto 31">
                  <a:extLst>
                    <a:ext uri="{FF2B5EF4-FFF2-40B4-BE49-F238E27FC236}">
                      <a16:creationId xmlns:a16="http://schemas.microsoft.com/office/drawing/2014/main" id="{68E5F3F4-697B-CCDA-9590-212915EF405D}"/>
                    </a:ext>
                  </a:extLst>
                </p:cNvPr>
                <p:cNvSpPr txBox="1"/>
                <p:nvPr userDrawn="1"/>
              </p:nvSpPr>
              <p:spPr>
                <a:xfrm>
                  <a:off x="-1208235" y="369845"/>
                  <a:ext cx="785758" cy="3236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Destaque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</a:t>
                  </a:r>
                </a:p>
              </p:txBody>
            </p:sp>
          </p:grpSp>
          <p:grpSp>
            <p:nvGrpSpPr>
              <p:cNvPr id="20" name="Agrupar 26">
                <a:extLst>
                  <a:ext uri="{FF2B5EF4-FFF2-40B4-BE49-F238E27FC236}">
                    <a16:creationId xmlns:a16="http://schemas.microsoft.com/office/drawing/2014/main" id="{E438FF91-046F-54D6-D13C-F6B9A763F85E}"/>
                  </a:ext>
                </a:extLst>
              </p:cNvPr>
              <p:cNvGrpSpPr/>
              <p:nvPr userDrawn="1"/>
            </p:nvGrpSpPr>
            <p:grpSpPr>
              <a:xfrm>
                <a:off x="-1347153" y="891664"/>
                <a:ext cx="1090081" cy="272444"/>
                <a:chOff x="-1347153" y="891664"/>
                <a:chExt cx="1090081" cy="272444"/>
              </a:xfrm>
            </p:grpSpPr>
            <p:sp>
              <p:nvSpPr>
                <p:cNvPr id="21" name="Retângulo: Cantos Arredondados 27">
                  <a:extLst>
                    <a:ext uri="{FF2B5EF4-FFF2-40B4-BE49-F238E27FC236}">
                      <a16:creationId xmlns:a16="http://schemas.microsoft.com/office/drawing/2014/main" id="{2E5B3E46-B39D-752D-AF50-08CB8E0E2837}"/>
                    </a:ext>
                  </a:extLst>
                </p:cNvPr>
                <p:cNvSpPr/>
                <p:nvPr userDrawn="1"/>
              </p:nvSpPr>
              <p:spPr>
                <a:xfrm>
                  <a:off x="-529515" y="891664"/>
                  <a:ext cx="272443" cy="272444"/>
                </a:xfrm>
                <a:prstGeom prst="roundRect">
                  <a:avLst/>
                </a:prstGeom>
                <a:solidFill>
                  <a:schemeClr val="tx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22" name="CaixaDeTexto 29">
                  <a:extLst>
                    <a:ext uri="{FF2B5EF4-FFF2-40B4-BE49-F238E27FC236}">
                      <a16:creationId xmlns:a16="http://schemas.microsoft.com/office/drawing/2014/main" id="{E27EB558-9D71-B69D-9E3F-976946F16939}"/>
                    </a:ext>
                  </a:extLst>
                </p:cNvPr>
                <p:cNvSpPr txBox="1"/>
                <p:nvPr userDrawn="1"/>
              </p:nvSpPr>
              <p:spPr>
                <a:xfrm>
                  <a:off x="-1347153" y="893626"/>
                  <a:ext cx="807809" cy="19332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 Principal</a:t>
                  </a:r>
                </a:p>
              </p:txBody>
            </p:sp>
          </p:grpSp>
        </p:grpSp>
        <p:sp>
          <p:nvSpPr>
            <p:cNvPr id="8" name="CaixaDeTexto 10">
              <a:extLst>
                <a:ext uri="{FF2B5EF4-FFF2-40B4-BE49-F238E27FC236}">
                  <a16:creationId xmlns:a16="http://schemas.microsoft.com/office/drawing/2014/main" id="{214F46AC-12C3-3922-8354-61FADB5B9ADA}"/>
                </a:ext>
              </a:extLst>
            </p:cNvPr>
            <p:cNvSpPr txBox="1"/>
            <p:nvPr userDrawn="1"/>
          </p:nvSpPr>
          <p:spPr>
            <a:xfrm>
              <a:off x="-1681484" y="0"/>
              <a:ext cx="1521878" cy="8008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900" dirty="0">
                  <a:solidFill>
                    <a:schemeClr val="bg1"/>
                  </a:solidFill>
                </a:rPr>
                <a:t>Paleta de colores también disponible en Colores del tema, cuando la necesites, simplemente selecciona el texto u objeto y elige un nuevo tono.</a:t>
              </a:r>
              <a:endParaRPr kumimoji="0" lang="pt-BR" sz="9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tau Text Pro" panose="020B0503020204020203" pitchFamily="34" charset="0"/>
                <a:ea typeface="+mn-ea"/>
                <a:cs typeface="Itau Text Pro" panose="020B0503020204020203" pitchFamily="34" charset="0"/>
              </a:endParaRPr>
            </a:p>
          </p:txBody>
        </p:sp>
        <p:grpSp>
          <p:nvGrpSpPr>
            <p:cNvPr id="9" name="Agrupar 10">
              <a:extLst>
                <a:ext uri="{FF2B5EF4-FFF2-40B4-BE49-F238E27FC236}">
                  <a16:creationId xmlns:a16="http://schemas.microsoft.com/office/drawing/2014/main" id="{69505C52-E8B7-1D82-CD8B-04FADA56A366}"/>
                </a:ext>
              </a:extLst>
            </p:cNvPr>
            <p:cNvGrpSpPr/>
            <p:nvPr userDrawn="1"/>
          </p:nvGrpSpPr>
          <p:grpSpPr>
            <a:xfrm>
              <a:off x="-1353445" y="1882577"/>
              <a:ext cx="1090082" cy="969460"/>
              <a:chOff x="-1353445" y="1675683"/>
              <a:chExt cx="1090082" cy="969460"/>
            </a:xfrm>
          </p:grpSpPr>
          <p:grpSp>
            <p:nvGrpSpPr>
              <p:cNvPr id="10" name="Agrupar 11">
                <a:extLst>
                  <a:ext uri="{FF2B5EF4-FFF2-40B4-BE49-F238E27FC236}">
                    <a16:creationId xmlns:a16="http://schemas.microsoft.com/office/drawing/2014/main" id="{3AF3AD74-74DD-7699-294B-E5919001D7A8}"/>
                  </a:ext>
                </a:extLst>
              </p:cNvPr>
              <p:cNvGrpSpPr/>
              <p:nvPr userDrawn="1"/>
            </p:nvGrpSpPr>
            <p:grpSpPr>
              <a:xfrm>
                <a:off x="-1149791" y="1675683"/>
                <a:ext cx="886428" cy="291272"/>
                <a:chOff x="-1098382" y="595033"/>
                <a:chExt cx="991702" cy="325864"/>
              </a:xfrm>
            </p:grpSpPr>
            <p:sp>
              <p:nvSpPr>
                <p:cNvPr id="17" name="Retângulo: Cantos Arredondados 18">
                  <a:extLst>
                    <a:ext uri="{FF2B5EF4-FFF2-40B4-BE49-F238E27FC236}">
                      <a16:creationId xmlns:a16="http://schemas.microsoft.com/office/drawing/2014/main" id="{0D21BDD2-1E1A-33D5-5880-5329EB99964F}"/>
                    </a:ext>
                  </a:extLst>
                </p:cNvPr>
                <p:cNvSpPr/>
                <p:nvPr userDrawn="1"/>
              </p:nvSpPr>
              <p:spPr>
                <a:xfrm>
                  <a:off x="-411480" y="595033"/>
                  <a:ext cx="304800" cy="304800"/>
                </a:xfrm>
                <a:prstGeom prst="roundRect">
                  <a:avLst/>
                </a:prstGeom>
                <a:solidFill>
                  <a:srgbClr val="202124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8" name="CaixaDeTexto 20">
                  <a:extLst>
                    <a:ext uri="{FF2B5EF4-FFF2-40B4-BE49-F238E27FC236}">
                      <a16:creationId xmlns:a16="http://schemas.microsoft.com/office/drawing/2014/main" id="{1296C6CF-22B4-C6AE-90FB-7AA6C6AD7A5A}"/>
                    </a:ext>
                  </a:extLst>
                </p:cNvPr>
                <p:cNvSpPr txBox="1"/>
                <p:nvPr userDrawn="1"/>
              </p:nvSpPr>
              <p:spPr>
                <a:xfrm>
                  <a:off x="-1098382" y="597228"/>
                  <a:ext cx="675906" cy="3236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Títulos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menores</a:t>
                  </a:r>
                </a:p>
              </p:txBody>
            </p:sp>
          </p:grpSp>
          <p:grpSp>
            <p:nvGrpSpPr>
              <p:cNvPr id="11" name="Agrupar 12">
                <a:extLst>
                  <a:ext uri="{FF2B5EF4-FFF2-40B4-BE49-F238E27FC236}">
                    <a16:creationId xmlns:a16="http://schemas.microsoft.com/office/drawing/2014/main" id="{1E2837EF-4933-5EC8-5291-D34C34728ADF}"/>
                  </a:ext>
                </a:extLst>
              </p:cNvPr>
              <p:cNvGrpSpPr/>
              <p:nvPr userDrawn="1"/>
            </p:nvGrpSpPr>
            <p:grpSpPr>
              <a:xfrm>
                <a:off x="-1353445" y="2015758"/>
                <a:ext cx="1090082" cy="272444"/>
                <a:chOff x="-1326223" y="970498"/>
                <a:chExt cx="1219543" cy="304800"/>
              </a:xfrm>
            </p:grpSpPr>
            <p:sp>
              <p:nvSpPr>
                <p:cNvPr id="15" name="Retângulo: Cantos Arredondados 16">
                  <a:extLst>
                    <a:ext uri="{FF2B5EF4-FFF2-40B4-BE49-F238E27FC236}">
                      <a16:creationId xmlns:a16="http://schemas.microsoft.com/office/drawing/2014/main" id="{FDC0DC48-8400-1A4A-CDBB-57F653E03767}"/>
                    </a:ext>
                  </a:extLst>
                </p:cNvPr>
                <p:cNvSpPr/>
                <p:nvPr userDrawn="1"/>
              </p:nvSpPr>
              <p:spPr>
                <a:xfrm>
                  <a:off x="-411479" y="970498"/>
                  <a:ext cx="304799" cy="304800"/>
                </a:xfrm>
                <a:prstGeom prst="roundRect">
                  <a:avLst/>
                </a:prstGeom>
                <a:solidFill>
                  <a:srgbClr val="47484A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ctr" latinLnBrk="0" hangingPunct="1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6" name="CaixaDeTexto 18">
                  <a:extLst>
                    <a:ext uri="{FF2B5EF4-FFF2-40B4-BE49-F238E27FC236}">
                      <a16:creationId xmlns:a16="http://schemas.microsoft.com/office/drawing/2014/main" id="{4D2E916D-8169-D163-151A-67C7BED6EE10}"/>
                    </a:ext>
                  </a:extLst>
                </p:cNvPr>
                <p:cNvSpPr txBox="1"/>
                <p:nvPr userDrawn="1"/>
              </p:nvSpPr>
              <p:spPr>
                <a:xfrm>
                  <a:off x="-1326223" y="1011043"/>
                  <a:ext cx="903747" cy="2410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Textos</a:t>
                  </a:r>
                </a:p>
              </p:txBody>
            </p:sp>
          </p:grpSp>
          <p:grpSp>
            <p:nvGrpSpPr>
              <p:cNvPr id="12" name="Agrupar 13">
                <a:extLst>
                  <a:ext uri="{FF2B5EF4-FFF2-40B4-BE49-F238E27FC236}">
                    <a16:creationId xmlns:a16="http://schemas.microsoft.com/office/drawing/2014/main" id="{856DB463-ECF9-2861-852A-CE0FB5EB10BA}"/>
                  </a:ext>
                </a:extLst>
              </p:cNvPr>
              <p:cNvGrpSpPr/>
              <p:nvPr userDrawn="1"/>
            </p:nvGrpSpPr>
            <p:grpSpPr>
              <a:xfrm>
                <a:off x="-1353445" y="2355833"/>
                <a:ext cx="1090082" cy="289310"/>
                <a:chOff x="-1353445" y="2368059"/>
                <a:chExt cx="1090082" cy="289310"/>
              </a:xfrm>
            </p:grpSpPr>
            <p:sp>
              <p:nvSpPr>
                <p:cNvPr id="13" name="Retângulo: Cantos Arredondados 14">
                  <a:extLst>
                    <a:ext uri="{FF2B5EF4-FFF2-40B4-BE49-F238E27FC236}">
                      <a16:creationId xmlns:a16="http://schemas.microsoft.com/office/drawing/2014/main" id="{A09D018F-44B2-3890-6284-87CBFCA13B5A}"/>
                    </a:ext>
                  </a:extLst>
                </p:cNvPr>
                <p:cNvSpPr/>
                <p:nvPr userDrawn="1"/>
              </p:nvSpPr>
              <p:spPr>
                <a:xfrm>
                  <a:off x="-535807" y="2376492"/>
                  <a:ext cx="272444" cy="272444"/>
                </a:xfrm>
                <a:prstGeom prst="roundRect">
                  <a:avLst/>
                </a:prstGeom>
                <a:solidFill>
                  <a:srgbClr val="F06C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ctr" latinLnBrk="0" hangingPunct="1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4" name="CaixaDeTexto 16">
                  <a:extLst>
                    <a:ext uri="{FF2B5EF4-FFF2-40B4-BE49-F238E27FC236}">
                      <a16:creationId xmlns:a16="http://schemas.microsoft.com/office/drawing/2014/main" id="{4B4FC3B5-66A9-0AA2-C8D4-469E99A6705B}"/>
                    </a:ext>
                  </a:extLst>
                </p:cNvPr>
                <p:cNvSpPr txBox="1"/>
                <p:nvPr userDrawn="1"/>
              </p:nvSpPr>
              <p:spPr>
                <a:xfrm>
                  <a:off x="-1353445" y="2368059"/>
                  <a:ext cx="807809" cy="2893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Destaque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cor principal</a:t>
                  </a:r>
                </a:p>
              </p:txBody>
            </p:sp>
          </p:grpSp>
        </p:grpSp>
      </p:grpSp>
      <p:sp>
        <p:nvSpPr>
          <p:cNvPr id="32" name="CuadroTexto 32">
            <a:extLst>
              <a:ext uri="{FF2B5EF4-FFF2-40B4-BE49-F238E27FC236}">
                <a16:creationId xmlns:a16="http://schemas.microsoft.com/office/drawing/2014/main" id="{6331BA20-4A2F-E8FE-49BB-E61B822986EB}"/>
              </a:ext>
            </a:extLst>
          </p:cNvPr>
          <p:cNvSpPr txBox="1"/>
          <p:nvPr/>
        </p:nvSpPr>
        <p:spPr>
          <a:xfrm>
            <a:off x="280273" y="6446201"/>
            <a:ext cx="2403268" cy="24622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000">
                <a:solidFill>
                  <a:srgbClr val="262626"/>
                </a:solidFill>
              </a:rPr>
              <a:t>Información de uso exclusivo interno</a:t>
            </a:r>
          </a:p>
        </p:txBody>
      </p:sp>
      <p:sp>
        <p:nvSpPr>
          <p:cNvPr id="34" name="Marcador de texto 4">
            <a:extLst>
              <a:ext uri="{FF2B5EF4-FFF2-40B4-BE49-F238E27FC236}">
                <a16:creationId xmlns:a16="http://schemas.microsoft.com/office/drawing/2014/main" id="{3F994265-A1E5-3EF5-82BB-B737B246AD8E}"/>
              </a:ext>
            </a:extLst>
          </p:cNvPr>
          <p:cNvSpPr txBox="1">
            <a:spLocks/>
          </p:cNvSpPr>
          <p:nvPr/>
        </p:nvSpPr>
        <p:spPr>
          <a:xfrm>
            <a:off x="4282911" y="296666"/>
            <a:ext cx="4324269" cy="112880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4000" b="1" dirty="0" smtClean="0">
                <a:solidFill>
                  <a:srgbClr val="FF6200"/>
                </a:solidFill>
                <a:latin typeface="Itau Text Pro XBold"/>
                <a:cs typeface="Itau Display Pro XBold" panose="020B0503020204020204" pitchFamily="34" charset="0"/>
              </a:rPr>
              <a:t>Tips radicación</a:t>
            </a:r>
          </a:p>
          <a:p>
            <a:pPr marL="0" indent="0">
              <a:buNone/>
            </a:pPr>
            <a:endParaRPr lang="es-CO" sz="5400" b="1" dirty="0">
              <a:solidFill>
                <a:srgbClr val="FF6200"/>
              </a:solidFill>
              <a:latin typeface="Itau Text Pro XBold"/>
              <a:cs typeface="Itau Display Pro XBold" panose="020B0503020204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585645" y="1060111"/>
            <a:ext cx="113533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O" dirty="0" smtClean="0"/>
              <a:t>Dependiendo que actividad marquen en la radicación así solicitaran documentos acordes a esa actividad.  Si no coincide los documentos aportados a la actividad marcada lo devuelven y deben crear un nuevo caso con la actividad correcta.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O" dirty="0" smtClean="0"/>
              <a:t>Los ingresos aportados en la radicación se marcan diferente a la vinculación.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 smtClean="0"/>
              <a:t>Para la radicación se pueden poner todos los ingresos que el cliente manifiesta percibir.  (Para efecto de estudio de crédito)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dirty="0" smtClean="0"/>
              <a:t>En el FT 1526 se pueden colocar los ingresos variables (Ingresos recibidos por extractos)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dirty="0" smtClean="0"/>
              <a:t>El Excel aportado para radicaciones digitales: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 smtClean="0"/>
              <a:t>Si el segundo titular no suma ingresos, puede venir un solo Excel completamente diligenciado con los datos de ambos titulares.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 smtClean="0"/>
              <a:t>Si el segundo titular suma o aporta ingresos, debe venir 2 archivos de Excel, cada uno con la información de cada titular.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dirty="0" smtClean="0"/>
              <a:t>Revisar que los códigos de vendedor correspondan al gerente encargado y al </a:t>
            </a:r>
            <a:r>
              <a:rPr lang="es-CO" dirty="0" err="1" smtClean="0"/>
              <a:t>Broker</a:t>
            </a:r>
            <a:r>
              <a:rPr lang="es-CO" dirty="0" smtClean="0"/>
              <a:t> </a:t>
            </a:r>
            <a:r>
              <a:rPr lang="es-CO" dirty="0" err="1" smtClean="0"/>
              <a:t>radicador</a:t>
            </a:r>
            <a:r>
              <a:rPr lang="es-CO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dirty="0" smtClean="0"/>
              <a:t>Colocar correctamente las oficinas del Banco.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CO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CO" dirty="0" smtClean="0"/>
          </a:p>
          <a:p>
            <a:r>
              <a:rPr lang="es-CO" dirty="0" smtClean="0"/>
              <a:t>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9632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5351C1A-0377-5CC7-881D-47C97B1CA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2000" y="415335"/>
            <a:ext cx="762233" cy="762233"/>
          </a:xfrm>
          <a:prstGeom prst="rect">
            <a:avLst/>
          </a:prstGeom>
        </p:spPr>
      </p:pic>
      <p:grpSp>
        <p:nvGrpSpPr>
          <p:cNvPr id="2" name="Agrupar 6">
            <a:extLst>
              <a:ext uri="{FF2B5EF4-FFF2-40B4-BE49-F238E27FC236}">
                <a16:creationId xmlns:a16="http://schemas.microsoft.com/office/drawing/2014/main" id="{387D23C3-485A-DFC3-7387-33819BAD4F43}"/>
              </a:ext>
            </a:extLst>
          </p:cNvPr>
          <p:cNvGrpSpPr/>
          <p:nvPr/>
        </p:nvGrpSpPr>
        <p:grpSpPr>
          <a:xfrm>
            <a:off x="-2040272" y="531133"/>
            <a:ext cx="1521878" cy="5286507"/>
            <a:chOff x="-1681484" y="0"/>
            <a:chExt cx="1521878" cy="5286507"/>
          </a:xfrm>
        </p:grpSpPr>
        <p:grpSp>
          <p:nvGrpSpPr>
            <p:cNvPr id="6" name="Agrupar 7">
              <a:extLst>
                <a:ext uri="{FF2B5EF4-FFF2-40B4-BE49-F238E27FC236}">
                  <a16:creationId xmlns:a16="http://schemas.microsoft.com/office/drawing/2014/main" id="{D5C8B573-760A-1DCF-632C-858E83B5E7DF}"/>
                </a:ext>
              </a:extLst>
            </p:cNvPr>
            <p:cNvGrpSpPr/>
            <p:nvPr userDrawn="1"/>
          </p:nvGrpSpPr>
          <p:grpSpPr>
            <a:xfrm>
              <a:off x="-1222426" y="3315748"/>
              <a:ext cx="959063" cy="1970759"/>
              <a:chOff x="-1222426" y="3420293"/>
              <a:chExt cx="959063" cy="1970759"/>
            </a:xfrm>
          </p:grpSpPr>
          <p:sp>
            <p:nvSpPr>
              <p:cNvPr id="25" name="Retângulo: Cantos Arredondados 31">
                <a:extLst>
                  <a:ext uri="{FF2B5EF4-FFF2-40B4-BE49-F238E27FC236}">
                    <a16:creationId xmlns:a16="http://schemas.microsoft.com/office/drawing/2014/main" id="{3BAF3288-0A1F-19E4-6416-DEE10CEC2BEA}"/>
                  </a:ext>
                </a:extLst>
              </p:cNvPr>
              <p:cNvSpPr/>
              <p:nvPr userDrawn="1"/>
            </p:nvSpPr>
            <p:spPr>
              <a:xfrm>
                <a:off x="-535807" y="4101234"/>
                <a:ext cx="272444" cy="272444"/>
              </a:xfrm>
              <a:prstGeom prst="roundRect">
                <a:avLst/>
              </a:prstGeom>
              <a:solidFill>
                <a:srgbClr val="FF59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6" name="Retângulo: Cantos Arredondados 32">
                <a:extLst>
                  <a:ext uri="{FF2B5EF4-FFF2-40B4-BE49-F238E27FC236}">
                    <a16:creationId xmlns:a16="http://schemas.microsoft.com/office/drawing/2014/main" id="{096EBCDA-49BC-1303-6B76-2C3B0F4895A6}"/>
                  </a:ext>
                </a:extLst>
              </p:cNvPr>
              <p:cNvSpPr/>
              <p:nvPr userDrawn="1"/>
            </p:nvSpPr>
            <p:spPr>
              <a:xfrm>
                <a:off x="-535807" y="5118608"/>
                <a:ext cx="272444" cy="272444"/>
              </a:xfrm>
              <a:prstGeom prst="roundRect">
                <a:avLst/>
              </a:prstGeom>
              <a:solidFill>
                <a:srgbClr val="40404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7" name="Retângulo: Cantos Arredondados 33">
                <a:extLst>
                  <a:ext uri="{FF2B5EF4-FFF2-40B4-BE49-F238E27FC236}">
                    <a16:creationId xmlns:a16="http://schemas.microsoft.com/office/drawing/2014/main" id="{B19FE9A4-0B9F-3C18-1FF4-B9313AF30652}"/>
                  </a:ext>
                </a:extLst>
              </p:cNvPr>
              <p:cNvSpPr/>
              <p:nvPr userDrawn="1"/>
            </p:nvSpPr>
            <p:spPr>
              <a:xfrm>
                <a:off x="-535807" y="4778139"/>
                <a:ext cx="272444" cy="272444"/>
              </a:xfrm>
              <a:prstGeom prst="roundRect">
                <a:avLst/>
              </a:prstGeom>
              <a:solidFill>
                <a:srgbClr val="76717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8" name="Retângulo: Cantos Arredondados 34">
                <a:extLst>
                  <a:ext uri="{FF2B5EF4-FFF2-40B4-BE49-F238E27FC236}">
                    <a16:creationId xmlns:a16="http://schemas.microsoft.com/office/drawing/2014/main" id="{C2B6A796-A2B6-E24A-B93E-0992ADB0A418}"/>
                  </a:ext>
                </a:extLst>
              </p:cNvPr>
              <p:cNvSpPr/>
              <p:nvPr userDrawn="1"/>
            </p:nvSpPr>
            <p:spPr>
              <a:xfrm>
                <a:off x="-535807" y="4437669"/>
                <a:ext cx="272444" cy="272444"/>
              </a:xfrm>
              <a:prstGeom prst="roundRect">
                <a:avLst/>
              </a:prstGeom>
              <a:solidFill>
                <a:srgbClr val="9B9797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9" name="Retângulo: Cantos Arredondados 35">
                <a:extLst>
                  <a:ext uri="{FF2B5EF4-FFF2-40B4-BE49-F238E27FC236}">
                    <a16:creationId xmlns:a16="http://schemas.microsoft.com/office/drawing/2014/main" id="{8A0AAD69-A11D-EFF1-2C8F-89E38DDABEB1}"/>
                  </a:ext>
                </a:extLst>
              </p:cNvPr>
              <p:cNvSpPr/>
              <p:nvPr userDrawn="1"/>
            </p:nvSpPr>
            <p:spPr>
              <a:xfrm>
                <a:off x="-535807" y="3760764"/>
                <a:ext cx="272444" cy="272444"/>
              </a:xfrm>
              <a:prstGeom prst="roundRect">
                <a:avLst/>
              </a:prstGeom>
              <a:solidFill>
                <a:srgbClr val="F06C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30" name="Retângulo: Cantos Arredondados 36">
                <a:extLst>
                  <a:ext uri="{FF2B5EF4-FFF2-40B4-BE49-F238E27FC236}">
                    <a16:creationId xmlns:a16="http://schemas.microsoft.com/office/drawing/2014/main" id="{B74B586F-B18D-203C-3974-D660FF270D01}"/>
                  </a:ext>
                </a:extLst>
              </p:cNvPr>
              <p:cNvSpPr/>
              <p:nvPr userDrawn="1"/>
            </p:nvSpPr>
            <p:spPr>
              <a:xfrm>
                <a:off x="-535807" y="3420293"/>
                <a:ext cx="272444" cy="272444"/>
              </a:xfrm>
              <a:prstGeom prst="roundRect">
                <a:avLst/>
              </a:prstGeom>
              <a:solidFill>
                <a:srgbClr val="FDA1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31" name="CaixaDeTexto 38">
                <a:extLst>
                  <a:ext uri="{FF2B5EF4-FFF2-40B4-BE49-F238E27FC236}">
                    <a16:creationId xmlns:a16="http://schemas.microsoft.com/office/drawing/2014/main" id="{4A0E04A1-9E04-9308-4D97-7A5A09E1BA82}"/>
                  </a:ext>
                </a:extLst>
              </p:cNvPr>
              <p:cNvSpPr txBox="1"/>
              <p:nvPr userDrawn="1"/>
            </p:nvSpPr>
            <p:spPr>
              <a:xfrm>
                <a:off x="-1222426" y="3420393"/>
                <a:ext cx="70234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Text Pro XBold"/>
                    <a:cs typeface="Itau Text Pro Bold" panose="020B0703020204020203" pitchFamily="34" charset="0"/>
                  </a:rPr>
                  <a:t>Gráficos</a:t>
                </a:r>
              </a:p>
            </p:txBody>
          </p:sp>
        </p:grpSp>
        <p:grpSp>
          <p:nvGrpSpPr>
            <p:cNvPr id="7" name="Agrupar 8">
              <a:extLst>
                <a:ext uri="{FF2B5EF4-FFF2-40B4-BE49-F238E27FC236}">
                  <a16:creationId xmlns:a16="http://schemas.microsoft.com/office/drawing/2014/main" id="{00AD5AB6-0FFC-D44E-6861-F2EFAAAF24CD}"/>
                </a:ext>
              </a:extLst>
            </p:cNvPr>
            <p:cNvGrpSpPr/>
            <p:nvPr userDrawn="1"/>
          </p:nvGrpSpPr>
          <p:grpSpPr>
            <a:xfrm>
              <a:off x="-1347152" y="932832"/>
              <a:ext cx="1090081" cy="619895"/>
              <a:chOff x="-1347153" y="891664"/>
              <a:chExt cx="1090081" cy="619895"/>
            </a:xfrm>
          </p:grpSpPr>
          <p:grpSp>
            <p:nvGrpSpPr>
              <p:cNvPr id="19" name="Agrupar 20">
                <a:extLst>
                  <a:ext uri="{FF2B5EF4-FFF2-40B4-BE49-F238E27FC236}">
                    <a16:creationId xmlns:a16="http://schemas.microsoft.com/office/drawing/2014/main" id="{A574A765-EDBD-FA06-7827-BAEB35441DE7}"/>
                  </a:ext>
                </a:extLst>
              </p:cNvPr>
              <p:cNvGrpSpPr/>
              <p:nvPr userDrawn="1"/>
            </p:nvGrpSpPr>
            <p:grpSpPr>
              <a:xfrm>
                <a:off x="-1241692" y="1220287"/>
                <a:ext cx="984620" cy="291272"/>
                <a:chOff x="-1208235" y="367650"/>
                <a:chExt cx="1101555" cy="325864"/>
              </a:xfrm>
            </p:grpSpPr>
            <p:sp>
              <p:nvSpPr>
                <p:cNvPr id="23" name="Retângulo: Cantos Arredondados 29">
                  <a:extLst>
                    <a:ext uri="{FF2B5EF4-FFF2-40B4-BE49-F238E27FC236}">
                      <a16:creationId xmlns:a16="http://schemas.microsoft.com/office/drawing/2014/main" id="{5937145A-ADD6-EFC1-C8D7-6E49F01B59F4}"/>
                    </a:ext>
                  </a:extLst>
                </p:cNvPr>
                <p:cNvSpPr/>
                <p:nvPr userDrawn="1"/>
              </p:nvSpPr>
              <p:spPr>
                <a:xfrm>
                  <a:off x="-411480" y="367650"/>
                  <a:ext cx="304800" cy="304800"/>
                </a:xfrm>
                <a:prstGeom prst="roundRect">
                  <a:avLst/>
                </a:prstGeom>
                <a:solidFill>
                  <a:schemeClr val="bg2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24" name="CaixaDeTexto 31">
                  <a:extLst>
                    <a:ext uri="{FF2B5EF4-FFF2-40B4-BE49-F238E27FC236}">
                      <a16:creationId xmlns:a16="http://schemas.microsoft.com/office/drawing/2014/main" id="{68E5F3F4-697B-CCDA-9590-212915EF405D}"/>
                    </a:ext>
                  </a:extLst>
                </p:cNvPr>
                <p:cNvSpPr txBox="1"/>
                <p:nvPr userDrawn="1"/>
              </p:nvSpPr>
              <p:spPr>
                <a:xfrm>
                  <a:off x="-1208235" y="369845"/>
                  <a:ext cx="785758" cy="3236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Destaque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</a:t>
                  </a:r>
                </a:p>
              </p:txBody>
            </p:sp>
          </p:grpSp>
          <p:grpSp>
            <p:nvGrpSpPr>
              <p:cNvPr id="20" name="Agrupar 26">
                <a:extLst>
                  <a:ext uri="{FF2B5EF4-FFF2-40B4-BE49-F238E27FC236}">
                    <a16:creationId xmlns:a16="http://schemas.microsoft.com/office/drawing/2014/main" id="{E438FF91-046F-54D6-D13C-F6B9A763F85E}"/>
                  </a:ext>
                </a:extLst>
              </p:cNvPr>
              <p:cNvGrpSpPr/>
              <p:nvPr userDrawn="1"/>
            </p:nvGrpSpPr>
            <p:grpSpPr>
              <a:xfrm>
                <a:off x="-1347153" y="891664"/>
                <a:ext cx="1090081" cy="272444"/>
                <a:chOff x="-1347153" y="891664"/>
                <a:chExt cx="1090081" cy="272444"/>
              </a:xfrm>
            </p:grpSpPr>
            <p:sp>
              <p:nvSpPr>
                <p:cNvPr id="21" name="Retângulo: Cantos Arredondados 27">
                  <a:extLst>
                    <a:ext uri="{FF2B5EF4-FFF2-40B4-BE49-F238E27FC236}">
                      <a16:creationId xmlns:a16="http://schemas.microsoft.com/office/drawing/2014/main" id="{2E5B3E46-B39D-752D-AF50-08CB8E0E2837}"/>
                    </a:ext>
                  </a:extLst>
                </p:cNvPr>
                <p:cNvSpPr/>
                <p:nvPr userDrawn="1"/>
              </p:nvSpPr>
              <p:spPr>
                <a:xfrm>
                  <a:off x="-529515" y="891664"/>
                  <a:ext cx="272443" cy="272444"/>
                </a:xfrm>
                <a:prstGeom prst="roundRect">
                  <a:avLst/>
                </a:prstGeom>
                <a:solidFill>
                  <a:schemeClr val="tx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22" name="CaixaDeTexto 29">
                  <a:extLst>
                    <a:ext uri="{FF2B5EF4-FFF2-40B4-BE49-F238E27FC236}">
                      <a16:creationId xmlns:a16="http://schemas.microsoft.com/office/drawing/2014/main" id="{E27EB558-9D71-B69D-9E3F-976946F16939}"/>
                    </a:ext>
                  </a:extLst>
                </p:cNvPr>
                <p:cNvSpPr txBox="1"/>
                <p:nvPr userDrawn="1"/>
              </p:nvSpPr>
              <p:spPr>
                <a:xfrm>
                  <a:off x="-1347153" y="893626"/>
                  <a:ext cx="807809" cy="19332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 Principal</a:t>
                  </a:r>
                </a:p>
              </p:txBody>
            </p:sp>
          </p:grpSp>
        </p:grpSp>
        <p:sp>
          <p:nvSpPr>
            <p:cNvPr id="8" name="CaixaDeTexto 10">
              <a:extLst>
                <a:ext uri="{FF2B5EF4-FFF2-40B4-BE49-F238E27FC236}">
                  <a16:creationId xmlns:a16="http://schemas.microsoft.com/office/drawing/2014/main" id="{214F46AC-12C3-3922-8354-61FADB5B9ADA}"/>
                </a:ext>
              </a:extLst>
            </p:cNvPr>
            <p:cNvSpPr txBox="1"/>
            <p:nvPr userDrawn="1"/>
          </p:nvSpPr>
          <p:spPr>
            <a:xfrm>
              <a:off x="-1681484" y="0"/>
              <a:ext cx="1521878" cy="8008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900" dirty="0">
                  <a:solidFill>
                    <a:schemeClr val="bg1"/>
                  </a:solidFill>
                </a:rPr>
                <a:t>Paleta de colores también disponible en Colores del tema, cuando la necesites, simplemente selecciona el texto u objeto y elige un nuevo tono.</a:t>
              </a:r>
              <a:endParaRPr kumimoji="0" lang="pt-BR" sz="9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tau Text Pro" panose="020B0503020204020203" pitchFamily="34" charset="0"/>
                <a:ea typeface="+mn-ea"/>
                <a:cs typeface="Itau Text Pro" panose="020B0503020204020203" pitchFamily="34" charset="0"/>
              </a:endParaRPr>
            </a:p>
          </p:txBody>
        </p:sp>
        <p:grpSp>
          <p:nvGrpSpPr>
            <p:cNvPr id="9" name="Agrupar 10">
              <a:extLst>
                <a:ext uri="{FF2B5EF4-FFF2-40B4-BE49-F238E27FC236}">
                  <a16:creationId xmlns:a16="http://schemas.microsoft.com/office/drawing/2014/main" id="{69505C52-E8B7-1D82-CD8B-04FADA56A366}"/>
                </a:ext>
              </a:extLst>
            </p:cNvPr>
            <p:cNvGrpSpPr/>
            <p:nvPr userDrawn="1"/>
          </p:nvGrpSpPr>
          <p:grpSpPr>
            <a:xfrm>
              <a:off x="-1353445" y="1882577"/>
              <a:ext cx="1090082" cy="969460"/>
              <a:chOff x="-1353445" y="1675683"/>
              <a:chExt cx="1090082" cy="969460"/>
            </a:xfrm>
          </p:grpSpPr>
          <p:grpSp>
            <p:nvGrpSpPr>
              <p:cNvPr id="10" name="Agrupar 11">
                <a:extLst>
                  <a:ext uri="{FF2B5EF4-FFF2-40B4-BE49-F238E27FC236}">
                    <a16:creationId xmlns:a16="http://schemas.microsoft.com/office/drawing/2014/main" id="{3AF3AD74-74DD-7699-294B-E5919001D7A8}"/>
                  </a:ext>
                </a:extLst>
              </p:cNvPr>
              <p:cNvGrpSpPr/>
              <p:nvPr userDrawn="1"/>
            </p:nvGrpSpPr>
            <p:grpSpPr>
              <a:xfrm>
                <a:off x="-1149791" y="1675683"/>
                <a:ext cx="886428" cy="291272"/>
                <a:chOff x="-1098382" y="595033"/>
                <a:chExt cx="991702" cy="325864"/>
              </a:xfrm>
            </p:grpSpPr>
            <p:sp>
              <p:nvSpPr>
                <p:cNvPr id="17" name="Retângulo: Cantos Arredondados 18">
                  <a:extLst>
                    <a:ext uri="{FF2B5EF4-FFF2-40B4-BE49-F238E27FC236}">
                      <a16:creationId xmlns:a16="http://schemas.microsoft.com/office/drawing/2014/main" id="{0D21BDD2-1E1A-33D5-5880-5329EB99964F}"/>
                    </a:ext>
                  </a:extLst>
                </p:cNvPr>
                <p:cNvSpPr/>
                <p:nvPr userDrawn="1"/>
              </p:nvSpPr>
              <p:spPr>
                <a:xfrm>
                  <a:off x="-411480" y="595033"/>
                  <a:ext cx="304800" cy="304800"/>
                </a:xfrm>
                <a:prstGeom prst="roundRect">
                  <a:avLst/>
                </a:prstGeom>
                <a:solidFill>
                  <a:srgbClr val="202124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8" name="CaixaDeTexto 20">
                  <a:extLst>
                    <a:ext uri="{FF2B5EF4-FFF2-40B4-BE49-F238E27FC236}">
                      <a16:creationId xmlns:a16="http://schemas.microsoft.com/office/drawing/2014/main" id="{1296C6CF-22B4-C6AE-90FB-7AA6C6AD7A5A}"/>
                    </a:ext>
                  </a:extLst>
                </p:cNvPr>
                <p:cNvSpPr txBox="1"/>
                <p:nvPr userDrawn="1"/>
              </p:nvSpPr>
              <p:spPr>
                <a:xfrm>
                  <a:off x="-1098382" y="597228"/>
                  <a:ext cx="675906" cy="3236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Títulos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menores</a:t>
                  </a:r>
                </a:p>
              </p:txBody>
            </p:sp>
          </p:grpSp>
          <p:grpSp>
            <p:nvGrpSpPr>
              <p:cNvPr id="11" name="Agrupar 12">
                <a:extLst>
                  <a:ext uri="{FF2B5EF4-FFF2-40B4-BE49-F238E27FC236}">
                    <a16:creationId xmlns:a16="http://schemas.microsoft.com/office/drawing/2014/main" id="{1E2837EF-4933-5EC8-5291-D34C34728ADF}"/>
                  </a:ext>
                </a:extLst>
              </p:cNvPr>
              <p:cNvGrpSpPr/>
              <p:nvPr userDrawn="1"/>
            </p:nvGrpSpPr>
            <p:grpSpPr>
              <a:xfrm>
                <a:off x="-1353445" y="2015758"/>
                <a:ext cx="1090082" cy="272444"/>
                <a:chOff x="-1326223" y="970498"/>
                <a:chExt cx="1219543" cy="304800"/>
              </a:xfrm>
            </p:grpSpPr>
            <p:sp>
              <p:nvSpPr>
                <p:cNvPr id="15" name="Retângulo: Cantos Arredondados 16">
                  <a:extLst>
                    <a:ext uri="{FF2B5EF4-FFF2-40B4-BE49-F238E27FC236}">
                      <a16:creationId xmlns:a16="http://schemas.microsoft.com/office/drawing/2014/main" id="{FDC0DC48-8400-1A4A-CDBB-57F653E03767}"/>
                    </a:ext>
                  </a:extLst>
                </p:cNvPr>
                <p:cNvSpPr/>
                <p:nvPr userDrawn="1"/>
              </p:nvSpPr>
              <p:spPr>
                <a:xfrm>
                  <a:off x="-411479" y="970498"/>
                  <a:ext cx="304799" cy="304800"/>
                </a:xfrm>
                <a:prstGeom prst="roundRect">
                  <a:avLst/>
                </a:prstGeom>
                <a:solidFill>
                  <a:srgbClr val="47484A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ctr" latinLnBrk="0" hangingPunct="1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6" name="CaixaDeTexto 18">
                  <a:extLst>
                    <a:ext uri="{FF2B5EF4-FFF2-40B4-BE49-F238E27FC236}">
                      <a16:creationId xmlns:a16="http://schemas.microsoft.com/office/drawing/2014/main" id="{4D2E916D-8169-D163-151A-67C7BED6EE10}"/>
                    </a:ext>
                  </a:extLst>
                </p:cNvPr>
                <p:cNvSpPr txBox="1"/>
                <p:nvPr userDrawn="1"/>
              </p:nvSpPr>
              <p:spPr>
                <a:xfrm>
                  <a:off x="-1326223" y="1011043"/>
                  <a:ext cx="903747" cy="2410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Textos</a:t>
                  </a:r>
                </a:p>
              </p:txBody>
            </p:sp>
          </p:grpSp>
          <p:grpSp>
            <p:nvGrpSpPr>
              <p:cNvPr id="12" name="Agrupar 13">
                <a:extLst>
                  <a:ext uri="{FF2B5EF4-FFF2-40B4-BE49-F238E27FC236}">
                    <a16:creationId xmlns:a16="http://schemas.microsoft.com/office/drawing/2014/main" id="{856DB463-ECF9-2861-852A-CE0FB5EB10BA}"/>
                  </a:ext>
                </a:extLst>
              </p:cNvPr>
              <p:cNvGrpSpPr/>
              <p:nvPr userDrawn="1"/>
            </p:nvGrpSpPr>
            <p:grpSpPr>
              <a:xfrm>
                <a:off x="-1353445" y="2355833"/>
                <a:ext cx="1090082" cy="289310"/>
                <a:chOff x="-1353445" y="2368059"/>
                <a:chExt cx="1090082" cy="289310"/>
              </a:xfrm>
            </p:grpSpPr>
            <p:sp>
              <p:nvSpPr>
                <p:cNvPr id="13" name="Retângulo: Cantos Arredondados 14">
                  <a:extLst>
                    <a:ext uri="{FF2B5EF4-FFF2-40B4-BE49-F238E27FC236}">
                      <a16:creationId xmlns:a16="http://schemas.microsoft.com/office/drawing/2014/main" id="{A09D018F-44B2-3890-6284-87CBFCA13B5A}"/>
                    </a:ext>
                  </a:extLst>
                </p:cNvPr>
                <p:cNvSpPr/>
                <p:nvPr userDrawn="1"/>
              </p:nvSpPr>
              <p:spPr>
                <a:xfrm>
                  <a:off x="-535807" y="2376492"/>
                  <a:ext cx="272444" cy="272444"/>
                </a:xfrm>
                <a:prstGeom prst="roundRect">
                  <a:avLst/>
                </a:prstGeom>
                <a:solidFill>
                  <a:srgbClr val="F06C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ctr" latinLnBrk="0" hangingPunct="1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4" name="CaixaDeTexto 16">
                  <a:extLst>
                    <a:ext uri="{FF2B5EF4-FFF2-40B4-BE49-F238E27FC236}">
                      <a16:creationId xmlns:a16="http://schemas.microsoft.com/office/drawing/2014/main" id="{4B4FC3B5-66A9-0AA2-C8D4-469E99A6705B}"/>
                    </a:ext>
                  </a:extLst>
                </p:cNvPr>
                <p:cNvSpPr txBox="1"/>
                <p:nvPr userDrawn="1"/>
              </p:nvSpPr>
              <p:spPr>
                <a:xfrm>
                  <a:off x="-1353445" y="2368059"/>
                  <a:ext cx="807809" cy="2893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Destaque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cor principal</a:t>
                  </a:r>
                </a:p>
              </p:txBody>
            </p:sp>
          </p:grpSp>
        </p:grpSp>
      </p:grpSp>
      <p:sp>
        <p:nvSpPr>
          <p:cNvPr id="32" name="CuadroTexto 32">
            <a:extLst>
              <a:ext uri="{FF2B5EF4-FFF2-40B4-BE49-F238E27FC236}">
                <a16:creationId xmlns:a16="http://schemas.microsoft.com/office/drawing/2014/main" id="{6331BA20-4A2F-E8FE-49BB-E61B822986EB}"/>
              </a:ext>
            </a:extLst>
          </p:cNvPr>
          <p:cNvSpPr txBox="1"/>
          <p:nvPr/>
        </p:nvSpPr>
        <p:spPr>
          <a:xfrm>
            <a:off x="280273" y="6446201"/>
            <a:ext cx="2403268" cy="24622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000">
                <a:solidFill>
                  <a:srgbClr val="262626"/>
                </a:solidFill>
              </a:rPr>
              <a:t>Información de uso exclusivo interno</a:t>
            </a:r>
          </a:p>
        </p:txBody>
      </p:sp>
      <p:sp>
        <p:nvSpPr>
          <p:cNvPr id="34" name="Marcador de texto 4">
            <a:extLst>
              <a:ext uri="{FF2B5EF4-FFF2-40B4-BE49-F238E27FC236}">
                <a16:creationId xmlns:a16="http://schemas.microsoft.com/office/drawing/2014/main" id="{3F994265-A1E5-3EF5-82BB-B737B246AD8E}"/>
              </a:ext>
            </a:extLst>
          </p:cNvPr>
          <p:cNvSpPr txBox="1">
            <a:spLocks/>
          </p:cNvSpPr>
          <p:nvPr/>
        </p:nvSpPr>
        <p:spPr>
          <a:xfrm>
            <a:off x="4130183" y="632895"/>
            <a:ext cx="4324269" cy="61773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4000" b="1" dirty="0" smtClean="0">
                <a:solidFill>
                  <a:srgbClr val="FF6200"/>
                </a:solidFill>
                <a:latin typeface="Itau Text Pro XBold"/>
                <a:cs typeface="Itau Display Pro XBold" panose="020B0503020204020204" pitchFamily="34" charset="0"/>
              </a:rPr>
              <a:t>Tips vinculación</a:t>
            </a:r>
          </a:p>
          <a:p>
            <a:pPr marL="0" indent="0">
              <a:buNone/>
            </a:pPr>
            <a:endParaRPr lang="es-CO" sz="5400" b="1" dirty="0">
              <a:solidFill>
                <a:srgbClr val="FF6200"/>
              </a:solidFill>
              <a:latin typeface="Itau Text Pro XBold"/>
              <a:cs typeface="Itau Display Pro XBold" panose="020B0503020204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15626" y="1570323"/>
            <a:ext cx="1135338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s-CO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dirty="0" smtClean="0"/>
              <a:t> </a:t>
            </a:r>
            <a:r>
              <a:rPr lang="es-CO" dirty="0"/>
              <a:t>Para la vinculación los ingresos deben venir acordes al manual de ingresos aportado por Itaú.  (Para efectos del área de cumplimiento</a:t>
            </a:r>
            <a:r>
              <a:rPr lang="es-CO" dirty="0" smtClean="0"/>
              <a:t>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dirty="0"/>
              <a:t> </a:t>
            </a:r>
            <a:r>
              <a:rPr lang="es-CO" dirty="0" smtClean="0"/>
              <a:t>La Macros deben venir completamente diligenciadas, colocando el valor aprobado que aparece en la carta de aprobación junto con el plazo.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dirty="0"/>
              <a:t> </a:t>
            </a:r>
            <a:r>
              <a:rPr lang="es-CO" dirty="0" smtClean="0"/>
              <a:t>Se deben enviar documentos al buzón: </a:t>
            </a:r>
            <a:r>
              <a:rPr lang="es-CO" dirty="0" smtClean="0">
                <a:hlinkClick r:id="rId3"/>
              </a:rPr>
              <a:t>vinculacion.vivienda@itau.co</a:t>
            </a:r>
            <a:r>
              <a:rPr lang="es-CO" dirty="0" smtClean="0"/>
              <a:t> con copia a </a:t>
            </a:r>
            <a:r>
              <a:rPr lang="es-CO" dirty="0" smtClean="0">
                <a:hlinkClick r:id="rId4"/>
              </a:rPr>
              <a:t>unidad.vivienda@itau.co</a:t>
            </a:r>
            <a:r>
              <a:rPr lang="es-CO" dirty="0" smtClean="0"/>
              <a:t> y al gerente encargado.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dirty="0"/>
              <a:t> </a:t>
            </a:r>
            <a:r>
              <a:rPr lang="es-CO" dirty="0" smtClean="0"/>
              <a:t>Tiempos del proceso de vinculación: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/>
              <a:t> </a:t>
            </a:r>
            <a:r>
              <a:rPr lang="es-CO" dirty="0" smtClean="0"/>
              <a:t>Cuando se remiten los documentos y macros para el proceso de vinculación si todo está bien son 2 días para que se cree el cliente y se envíen los formatos para firma digital.  </a:t>
            </a:r>
          </a:p>
          <a:p>
            <a:pPr marL="342900" indent="-342900">
              <a:buFont typeface="+mj-lt"/>
              <a:buAutoNum type="arabicPeriod"/>
            </a:pPr>
            <a:r>
              <a:rPr lang="es-CO" dirty="0"/>
              <a:t> </a:t>
            </a:r>
            <a:r>
              <a:rPr lang="es-CO" dirty="0" smtClean="0"/>
              <a:t>Luego de que el cliente firme los formatos son 2 días más para que aparezca el Ok vinculación en el aplicativo Presto.  Si hay que modificar el Segmento se contará un día adicional.</a:t>
            </a:r>
            <a:endParaRPr lang="es-CO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1055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5351C1A-0377-5CC7-881D-47C97B1CA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2000" y="415335"/>
            <a:ext cx="762233" cy="762233"/>
          </a:xfrm>
          <a:prstGeom prst="rect">
            <a:avLst/>
          </a:prstGeom>
        </p:spPr>
      </p:pic>
      <p:grpSp>
        <p:nvGrpSpPr>
          <p:cNvPr id="2" name="Agrupar 6">
            <a:extLst>
              <a:ext uri="{FF2B5EF4-FFF2-40B4-BE49-F238E27FC236}">
                <a16:creationId xmlns:a16="http://schemas.microsoft.com/office/drawing/2014/main" id="{387D23C3-485A-DFC3-7387-33819BAD4F43}"/>
              </a:ext>
            </a:extLst>
          </p:cNvPr>
          <p:cNvGrpSpPr/>
          <p:nvPr/>
        </p:nvGrpSpPr>
        <p:grpSpPr>
          <a:xfrm>
            <a:off x="-2040272" y="531133"/>
            <a:ext cx="1521878" cy="5286507"/>
            <a:chOff x="-1681484" y="0"/>
            <a:chExt cx="1521878" cy="5286507"/>
          </a:xfrm>
        </p:grpSpPr>
        <p:grpSp>
          <p:nvGrpSpPr>
            <p:cNvPr id="6" name="Agrupar 7">
              <a:extLst>
                <a:ext uri="{FF2B5EF4-FFF2-40B4-BE49-F238E27FC236}">
                  <a16:creationId xmlns:a16="http://schemas.microsoft.com/office/drawing/2014/main" id="{D5C8B573-760A-1DCF-632C-858E83B5E7DF}"/>
                </a:ext>
              </a:extLst>
            </p:cNvPr>
            <p:cNvGrpSpPr/>
            <p:nvPr userDrawn="1"/>
          </p:nvGrpSpPr>
          <p:grpSpPr>
            <a:xfrm>
              <a:off x="-1222426" y="3315748"/>
              <a:ext cx="959063" cy="1970759"/>
              <a:chOff x="-1222426" y="3420293"/>
              <a:chExt cx="959063" cy="1970759"/>
            </a:xfrm>
          </p:grpSpPr>
          <p:sp>
            <p:nvSpPr>
              <p:cNvPr id="25" name="Retângulo: Cantos Arredondados 31">
                <a:extLst>
                  <a:ext uri="{FF2B5EF4-FFF2-40B4-BE49-F238E27FC236}">
                    <a16:creationId xmlns:a16="http://schemas.microsoft.com/office/drawing/2014/main" id="{3BAF3288-0A1F-19E4-6416-DEE10CEC2BEA}"/>
                  </a:ext>
                </a:extLst>
              </p:cNvPr>
              <p:cNvSpPr/>
              <p:nvPr userDrawn="1"/>
            </p:nvSpPr>
            <p:spPr>
              <a:xfrm>
                <a:off x="-535807" y="4101234"/>
                <a:ext cx="272444" cy="272444"/>
              </a:xfrm>
              <a:prstGeom prst="roundRect">
                <a:avLst/>
              </a:prstGeom>
              <a:solidFill>
                <a:srgbClr val="FF59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6" name="Retângulo: Cantos Arredondados 32">
                <a:extLst>
                  <a:ext uri="{FF2B5EF4-FFF2-40B4-BE49-F238E27FC236}">
                    <a16:creationId xmlns:a16="http://schemas.microsoft.com/office/drawing/2014/main" id="{096EBCDA-49BC-1303-6B76-2C3B0F4895A6}"/>
                  </a:ext>
                </a:extLst>
              </p:cNvPr>
              <p:cNvSpPr/>
              <p:nvPr userDrawn="1"/>
            </p:nvSpPr>
            <p:spPr>
              <a:xfrm>
                <a:off x="-535807" y="5118608"/>
                <a:ext cx="272444" cy="272444"/>
              </a:xfrm>
              <a:prstGeom prst="roundRect">
                <a:avLst/>
              </a:prstGeom>
              <a:solidFill>
                <a:srgbClr val="40404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7" name="Retângulo: Cantos Arredondados 33">
                <a:extLst>
                  <a:ext uri="{FF2B5EF4-FFF2-40B4-BE49-F238E27FC236}">
                    <a16:creationId xmlns:a16="http://schemas.microsoft.com/office/drawing/2014/main" id="{B19FE9A4-0B9F-3C18-1FF4-B9313AF30652}"/>
                  </a:ext>
                </a:extLst>
              </p:cNvPr>
              <p:cNvSpPr/>
              <p:nvPr userDrawn="1"/>
            </p:nvSpPr>
            <p:spPr>
              <a:xfrm>
                <a:off x="-535807" y="4778139"/>
                <a:ext cx="272444" cy="272444"/>
              </a:xfrm>
              <a:prstGeom prst="roundRect">
                <a:avLst/>
              </a:prstGeom>
              <a:solidFill>
                <a:srgbClr val="76717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8" name="Retângulo: Cantos Arredondados 34">
                <a:extLst>
                  <a:ext uri="{FF2B5EF4-FFF2-40B4-BE49-F238E27FC236}">
                    <a16:creationId xmlns:a16="http://schemas.microsoft.com/office/drawing/2014/main" id="{C2B6A796-A2B6-E24A-B93E-0992ADB0A418}"/>
                  </a:ext>
                </a:extLst>
              </p:cNvPr>
              <p:cNvSpPr/>
              <p:nvPr userDrawn="1"/>
            </p:nvSpPr>
            <p:spPr>
              <a:xfrm>
                <a:off x="-535807" y="4437669"/>
                <a:ext cx="272444" cy="272444"/>
              </a:xfrm>
              <a:prstGeom prst="roundRect">
                <a:avLst/>
              </a:prstGeom>
              <a:solidFill>
                <a:srgbClr val="9B9797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9" name="Retângulo: Cantos Arredondados 35">
                <a:extLst>
                  <a:ext uri="{FF2B5EF4-FFF2-40B4-BE49-F238E27FC236}">
                    <a16:creationId xmlns:a16="http://schemas.microsoft.com/office/drawing/2014/main" id="{8A0AAD69-A11D-EFF1-2C8F-89E38DDABEB1}"/>
                  </a:ext>
                </a:extLst>
              </p:cNvPr>
              <p:cNvSpPr/>
              <p:nvPr userDrawn="1"/>
            </p:nvSpPr>
            <p:spPr>
              <a:xfrm>
                <a:off x="-535807" y="3760764"/>
                <a:ext cx="272444" cy="272444"/>
              </a:xfrm>
              <a:prstGeom prst="roundRect">
                <a:avLst/>
              </a:prstGeom>
              <a:solidFill>
                <a:srgbClr val="F06C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30" name="Retângulo: Cantos Arredondados 36">
                <a:extLst>
                  <a:ext uri="{FF2B5EF4-FFF2-40B4-BE49-F238E27FC236}">
                    <a16:creationId xmlns:a16="http://schemas.microsoft.com/office/drawing/2014/main" id="{B74B586F-B18D-203C-3974-D660FF270D01}"/>
                  </a:ext>
                </a:extLst>
              </p:cNvPr>
              <p:cNvSpPr/>
              <p:nvPr userDrawn="1"/>
            </p:nvSpPr>
            <p:spPr>
              <a:xfrm>
                <a:off x="-535807" y="3420293"/>
                <a:ext cx="272444" cy="272444"/>
              </a:xfrm>
              <a:prstGeom prst="roundRect">
                <a:avLst/>
              </a:prstGeom>
              <a:solidFill>
                <a:srgbClr val="FDA1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31" name="CaixaDeTexto 38">
                <a:extLst>
                  <a:ext uri="{FF2B5EF4-FFF2-40B4-BE49-F238E27FC236}">
                    <a16:creationId xmlns:a16="http://schemas.microsoft.com/office/drawing/2014/main" id="{4A0E04A1-9E04-9308-4D97-7A5A09E1BA82}"/>
                  </a:ext>
                </a:extLst>
              </p:cNvPr>
              <p:cNvSpPr txBox="1"/>
              <p:nvPr userDrawn="1"/>
            </p:nvSpPr>
            <p:spPr>
              <a:xfrm>
                <a:off x="-1222426" y="3420393"/>
                <a:ext cx="70234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Text Pro XBold"/>
                    <a:cs typeface="Itau Text Pro Bold" panose="020B0703020204020203" pitchFamily="34" charset="0"/>
                  </a:rPr>
                  <a:t>Gráficos</a:t>
                </a:r>
              </a:p>
            </p:txBody>
          </p:sp>
        </p:grpSp>
        <p:grpSp>
          <p:nvGrpSpPr>
            <p:cNvPr id="7" name="Agrupar 8">
              <a:extLst>
                <a:ext uri="{FF2B5EF4-FFF2-40B4-BE49-F238E27FC236}">
                  <a16:creationId xmlns:a16="http://schemas.microsoft.com/office/drawing/2014/main" id="{00AD5AB6-0FFC-D44E-6861-F2EFAAAF24CD}"/>
                </a:ext>
              </a:extLst>
            </p:cNvPr>
            <p:cNvGrpSpPr/>
            <p:nvPr userDrawn="1"/>
          </p:nvGrpSpPr>
          <p:grpSpPr>
            <a:xfrm>
              <a:off x="-1347152" y="932832"/>
              <a:ext cx="1090081" cy="619895"/>
              <a:chOff x="-1347153" y="891664"/>
              <a:chExt cx="1090081" cy="619895"/>
            </a:xfrm>
          </p:grpSpPr>
          <p:grpSp>
            <p:nvGrpSpPr>
              <p:cNvPr id="19" name="Agrupar 20">
                <a:extLst>
                  <a:ext uri="{FF2B5EF4-FFF2-40B4-BE49-F238E27FC236}">
                    <a16:creationId xmlns:a16="http://schemas.microsoft.com/office/drawing/2014/main" id="{A574A765-EDBD-FA06-7827-BAEB35441DE7}"/>
                  </a:ext>
                </a:extLst>
              </p:cNvPr>
              <p:cNvGrpSpPr/>
              <p:nvPr userDrawn="1"/>
            </p:nvGrpSpPr>
            <p:grpSpPr>
              <a:xfrm>
                <a:off x="-1241692" y="1220287"/>
                <a:ext cx="984620" cy="291272"/>
                <a:chOff x="-1208235" y="367650"/>
                <a:chExt cx="1101555" cy="325864"/>
              </a:xfrm>
            </p:grpSpPr>
            <p:sp>
              <p:nvSpPr>
                <p:cNvPr id="23" name="Retângulo: Cantos Arredondados 29">
                  <a:extLst>
                    <a:ext uri="{FF2B5EF4-FFF2-40B4-BE49-F238E27FC236}">
                      <a16:creationId xmlns:a16="http://schemas.microsoft.com/office/drawing/2014/main" id="{5937145A-ADD6-EFC1-C8D7-6E49F01B59F4}"/>
                    </a:ext>
                  </a:extLst>
                </p:cNvPr>
                <p:cNvSpPr/>
                <p:nvPr userDrawn="1"/>
              </p:nvSpPr>
              <p:spPr>
                <a:xfrm>
                  <a:off x="-411480" y="367650"/>
                  <a:ext cx="304800" cy="304800"/>
                </a:xfrm>
                <a:prstGeom prst="roundRect">
                  <a:avLst/>
                </a:prstGeom>
                <a:solidFill>
                  <a:schemeClr val="bg2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24" name="CaixaDeTexto 31">
                  <a:extLst>
                    <a:ext uri="{FF2B5EF4-FFF2-40B4-BE49-F238E27FC236}">
                      <a16:creationId xmlns:a16="http://schemas.microsoft.com/office/drawing/2014/main" id="{68E5F3F4-697B-CCDA-9590-212915EF405D}"/>
                    </a:ext>
                  </a:extLst>
                </p:cNvPr>
                <p:cNvSpPr txBox="1"/>
                <p:nvPr userDrawn="1"/>
              </p:nvSpPr>
              <p:spPr>
                <a:xfrm>
                  <a:off x="-1208235" y="369845"/>
                  <a:ext cx="785758" cy="3236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Destaque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</a:t>
                  </a:r>
                </a:p>
              </p:txBody>
            </p:sp>
          </p:grpSp>
          <p:grpSp>
            <p:nvGrpSpPr>
              <p:cNvPr id="20" name="Agrupar 26">
                <a:extLst>
                  <a:ext uri="{FF2B5EF4-FFF2-40B4-BE49-F238E27FC236}">
                    <a16:creationId xmlns:a16="http://schemas.microsoft.com/office/drawing/2014/main" id="{E438FF91-046F-54D6-D13C-F6B9A763F85E}"/>
                  </a:ext>
                </a:extLst>
              </p:cNvPr>
              <p:cNvGrpSpPr/>
              <p:nvPr userDrawn="1"/>
            </p:nvGrpSpPr>
            <p:grpSpPr>
              <a:xfrm>
                <a:off x="-1347153" y="891664"/>
                <a:ext cx="1090081" cy="272444"/>
                <a:chOff x="-1347153" y="891664"/>
                <a:chExt cx="1090081" cy="272444"/>
              </a:xfrm>
            </p:grpSpPr>
            <p:sp>
              <p:nvSpPr>
                <p:cNvPr id="21" name="Retângulo: Cantos Arredondados 27">
                  <a:extLst>
                    <a:ext uri="{FF2B5EF4-FFF2-40B4-BE49-F238E27FC236}">
                      <a16:creationId xmlns:a16="http://schemas.microsoft.com/office/drawing/2014/main" id="{2E5B3E46-B39D-752D-AF50-08CB8E0E2837}"/>
                    </a:ext>
                  </a:extLst>
                </p:cNvPr>
                <p:cNvSpPr/>
                <p:nvPr userDrawn="1"/>
              </p:nvSpPr>
              <p:spPr>
                <a:xfrm>
                  <a:off x="-529515" y="891664"/>
                  <a:ext cx="272443" cy="272444"/>
                </a:xfrm>
                <a:prstGeom prst="roundRect">
                  <a:avLst/>
                </a:prstGeom>
                <a:solidFill>
                  <a:schemeClr val="tx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22" name="CaixaDeTexto 29">
                  <a:extLst>
                    <a:ext uri="{FF2B5EF4-FFF2-40B4-BE49-F238E27FC236}">
                      <a16:creationId xmlns:a16="http://schemas.microsoft.com/office/drawing/2014/main" id="{E27EB558-9D71-B69D-9E3F-976946F16939}"/>
                    </a:ext>
                  </a:extLst>
                </p:cNvPr>
                <p:cNvSpPr txBox="1"/>
                <p:nvPr userDrawn="1"/>
              </p:nvSpPr>
              <p:spPr>
                <a:xfrm>
                  <a:off x="-1347153" y="893626"/>
                  <a:ext cx="807809" cy="19332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 Principal</a:t>
                  </a:r>
                </a:p>
              </p:txBody>
            </p:sp>
          </p:grpSp>
        </p:grpSp>
        <p:sp>
          <p:nvSpPr>
            <p:cNvPr id="8" name="CaixaDeTexto 10">
              <a:extLst>
                <a:ext uri="{FF2B5EF4-FFF2-40B4-BE49-F238E27FC236}">
                  <a16:creationId xmlns:a16="http://schemas.microsoft.com/office/drawing/2014/main" id="{214F46AC-12C3-3922-8354-61FADB5B9ADA}"/>
                </a:ext>
              </a:extLst>
            </p:cNvPr>
            <p:cNvSpPr txBox="1"/>
            <p:nvPr userDrawn="1"/>
          </p:nvSpPr>
          <p:spPr>
            <a:xfrm>
              <a:off x="-1681484" y="0"/>
              <a:ext cx="1521878" cy="8008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900" dirty="0">
                  <a:solidFill>
                    <a:schemeClr val="bg1"/>
                  </a:solidFill>
                </a:rPr>
                <a:t>Paleta de colores también disponible en Colores del tema, cuando la necesites, simplemente selecciona el texto u objeto y elige un nuevo tono.</a:t>
              </a:r>
              <a:endParaRPr kumimoji="0" lang="pt-BR" sz="9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tau Text Pro" panose="020B0503020204020203" pitchFamily="34" charset="0"/>
                <a:ea typeface="+mn-ea"/>
                <a:cs typeface="Itau Text Pro" panose="020B0503020204020203" pitchFamily="34" charset="0"/>
              </a:endParaRPr>
            </a:p>
          </p:txBody>
        </p:sp>
        <p:grpSp>
          <p:nvGrpSpPr>
            <p:cNvPr id="9" name="Agrupar 10">
              <a:extLst>
                <a:ext uri="{FF2B5EF4-FFF2-40B4-BE49-F238E27FC236}">
                  <a16:creationId xmlns:a16="http://schemas.microsoft.com/office/drawing/2014/main" id="{69505C52-E8B7-1D82-CD8B-04FADA56A366}"/>
                </a:ext>
              </a:extLst>
            </p:cNvPr>
            <p:cNvGrpSpPr/>
            <p:nvPr userDrawn="1"/>
          </p:nvGrpSpPr>
          <p:grpSpPr>
            <a:xfrm>
              <a:off x="-1353445" y="1882577"/>
              <a:ext cx="1090082" cy="969460"/>
              <a:chOff x="-1353445" y="1675683"/>
              <a:chExt cx="1090082" cy="969460"/>
            </a:xfrm>
          </p:grpSpPr>
          <p:grpSp>
            <p:nvGrpSpPr>
              <p:cNvPr id="10" name="Agrupar 11">
                <a:extLst>
                  <a:ext uri="{FF2B5EF4-FFF2-40B4-BE49-F238E27FC236}">
                    <a16:creationId xmlns:a16="http://schemas.microsoft.com/office/drawing/2014/main" id="{3AF3AD74-74DD-7699-294B-E5919001D7A8}"/>
                  </a:ext>
                </a:extLst>
              </p:cNvPr>
              <p:cNvGrpSpPr/>
              <p:nvPr userDrawn="1"/>
            </p:nvGrpSpPr>
            <p:grpSpPr>
              <a:xfrm>
                <a:off x="-1149791" y="1675683"/>
                <a:ext cx="886428" cy="291272"/>
                <a:chOff x="-1098382" y="595033"/>
                <a:chExt cx="991702" cy="325864"/>
              </a:xfrm>
            </p:grpSpPr>
            <p:sp>
              <p:nvSpPr>
                <p:cNvPr id="17" name="Retângulo: Cantos Arredondados 18">
                  <a:extLst>
                    <a:ext uri="{FF2B5EF4-FFF2-40B4-BE49-F238E27FC236}">
                      <a16:creationId xmlns:a16="http://schemas.microsoft.com/office/drawing/2014/main" id="{0D21BDD2-1E1A-33D5-5880-5329EB99964F}"/>
                    </a:ext>
                  </a:extLst>
                </p:cNvPr>
                <p:cNvSpPr/>
                <p:nvPr userDrawn="1"/>
              </p:nvSpPr>
              <p:spPr>
                <a:xfrm>
                  <a:off x="-411480" y="595033"/>
                  <a:ext cx="304800" cy="304800"/>
                </a:xfrm>
                <a:prstGeom prst="roundRect">
                  <a:avLst/>
                </a:prstGeom>
                <a:solidFill>
                  <a:srgbClr val="202124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8" name="CaixaDeTexto 20">
                  <a:extLst>
                    <a:ext uri="{FF2B5EF4-FFF2-40B4-BE49-F238E27FC236}">
                      <a16:creationId xmlns:a16="http://schemas.microsoft.com/office/drawing/2014/main" id="{1296C6CF-22B4-C6AE-90FB-7AA6C6AD7A5A}"/>
                    </a:ext>
                  </a:extLst>
                </p:cNvPr>
                <p:cNvSpPr txBox="1"/>
                <p:nvPr userDrawn="1"/>
              </p:nvSpPr>
              <p:spPr>
                <a:xfrm>
                  <a:off x="-1098382" y="597228"/>
                  <a:ext cx="675906" cy="3236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Títulos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menores</a:t>
                  </a:r>
                </a:p>
              </p:txBody>
            </p:sp>
          </p:grpSp>
          <p:grpSp>
            <p:nvGrpSpPr>
              <p:cNvPr id="11" name="Agrupar 12">
                <a:extLst>
                  <a:ext uri="{FF2B5EF4-FFF2-40B4-BE49-F238E27FC236}">
                    <a16:creationId xmlns:a16="http://schemas.microsoft.com/office/drawing/2014/main" id="{1E2837EF-4933-5EC8-5291-D34C34728ADF}"/>
                  </a:ext>
                </a:extLst>
              </p:cNvPr>
              <p:cNvGrpSpPr/>
              <p:nvPr userDrawn="1"/>
            </p:nvGrpSpPr>
            <p:grpSpPr>
              <a:xfrm>
                <a:off x="-1353445" y="2015758"/>
                <a:ext cx="1090082" cy="272444"/>
                <a:chOff x="-1326223" y="970498"/>
                <a:chExt cx="1219543" cy="304800"/>
              </a:xfrm>
            </p:grpSpPr>
            <p:sp>
              <p:nvSpPr>
                <p:cNvPr id="15" name="Retângulo: Cantos Arredondados 16">
                  <a:extLst>
                    <a:ext uri="{FF2B5EF4-FFF2-40B4-BE49-F238E27FC236}">
                      <a16:creationId xmlns:a16="http://schemas.microsoft.com/office/drawing/2014/main" id="{FDC0DC48-8400-1A4A-CDBB-57F653E03767}"/>
                    </a:ext>
                  </a:extLst>
                </p:cNvPr>
                <p:cNvSpPr/>
                <p:nvPr userDrawn="1"/>
              </p:nvSpPr>
              <p:spPr>
                <a:xfrm>
                  <a:off x="-411479" y="970498"/>
                  <a:ext cx="304799" cy="304800"/>
                </a:xfrm>
                <a:prstGeom prst="roundRect">
                  <a:avLst/>
                </a:prstGeom>
                <a:solidFill>
                  <a:srgbClr val="47484A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ctr" latinLnBrk="0" hangingPunct="1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6" name="CaixaDeTexto 18">
                  <a:extLst>
                    <a:ext uri="{FF2B5EF4-FFF2-40B4-BE49-F238E27FC236}">
                      <a16:creationId xmlns:a16="http://schemas.microsoft.com/office/drawing/2014/main" id="{4D2E916D-8169-D163-151A-67C7BED6EE10}"/>
                    </a:ext>
                  </a:extLst>
                </p:cNvPr>
                <p:cNvSpPr txBox="1"/>
                <p:nvPr userDrawn="1"/>
              </p:nvSpPr>
              <p:spPr>
                <a:xfrm>
                  <a:off x="-1326223" y="1011043"/>
                  <a:ext cx="903747" cy="2410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Textos</a:t>
                  </a:r>
                </a:p>
              </p:txBody>
            </p:sp>
          </p:grpSp>
          <p:grpSp>
            <p:nvGrpSpPr>
              <p:cNvPr id="12" name="Agrupar 13">
                <a:extLst>
                  <a:ext uri="{FF2B5EF4-FFF2-40B4-BE49-F238E27FC236}">
                    <a16:creationId xmlns:a16="http://schemas.microsoft.com/office/drawing/2014/main" id="{856DB463-ECF9-2861-852A-CE0FB5EB10BA}"/>
                  </a:ext>
                </a:extLst>
              </p:cNvPr>
              <p:cNvGrpSpPr/>
              <p:nvPr userDrawn="1"/>
            </p:nvGrpSpPr>
            <p:grpSpPr>
              <a:xfrm>
                <a:off x="-1353445" y="2355833"/>
                <a:ext cx="1090082" cy="289310"/>
                <a:chOff x="-1353445" y="2368059"/>
                <a:chExt cx="1090082" cy="289310"/>
              </a:xfrm>
            </p:grpSpPr>
            <p:sp>
              <p:nvSpPr>
                <p:cNvPr id="13" name="Retângulo: Cantos Arredondados 14">
                  <a:extLst>
                    <a:ext uri="{FF2B5EF4-FFF2-40B4-BE49-F238E27FC236}">
                      <a16:creationId xmlns:a16="http://schemas.microsoft.com/office/drawing/2014/main" id="{A09D018F-44B2-3890-6284-87CBFCA13B5A}"/>
                    </a:ext>
                  </a:extLst>
                </p:cNvPr>
                <p:cNvSpPr/>
                <p:nvPr userDrawn="1"/>
              </p:nvSpPr>
              <p:spPr>
                <a:xfrm>
                  <a:off x="-535807" y="2376492"/>
                  <a:ext cx="272444" cy="272444"/>
                </a:xfrm>
                <a:prstGeom prst="roundRect">
                  <a:avLst/>
                </a:prstGeom>
                <a:solidFill>
                  <a:srgbClr val="F06C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ctr" latinLnBrk="0" hangingPunct="1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4" name="CaixaDeTexto 16">
                  <a:extLst>
                    <a:ext uri="{FF2B5EF4-FFF2-40B4-BE49-F238E27FC236}">
                      <a16:creationId xmlns:a16="http://schemas.microsoft.com/office/drawing/2014/main" id="{4B4FC3B5-66A9-0AA2-C8D4-469E99A6705B}"/>
                    </a:ext>
                  </a:extLst>
                </p:cNvPr>
                <p:cNvSpPr txBox="1"/>
                <p:nvPr userDrawn="1"/>
              </p:nvSpPr>
              <p:spPr>
                <a:xfrm>
                  <a:off x="-1353445" y="2368059"/>
                  <a:ext cx="807809" cy="2893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Destaque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cor principal</a:t>
                  </a:r>
                </a:p>
              </p:txBody>
            </p:sp>
          </p:grpSp>
        </p:grpSp>
      </p:grpSp>
      <p:sp>
        <p:nvSpPr>
          <p:cNvPr id="32" name="CuadroTexto 32">
            <a:extLst>
              <a:ext uri="{FF2B5EF4-FFF2-40B4-BE49-F238E27FC236}">
                <a16:creationId xmlns:a16="http://schemas.microsoft.com/office/drawing/2014/main" id="{6331BA20-4A2F-E8FE-49BB-E61B822986EB}"/>
              </a:ext>
            </a:extLst>
          </p:cNvPr>
          <p:cNvSpPr txBox="1"/>
          <p:nvPr/>
        </p:nvSpPr>
        <p:spPr>
          <a:xfrm>
            <a:off x="280273" y="6446201"/>
            <a:ext cx="2403268" cy="24622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000">
                <a:solidFill>
                  <a:srgbClr val="262626"/>
                </a:solidFill>
              </a:rPr>
              <a:t>Información de uso exclusivo interno</a:t>
            </a:r>
          </a:p>
        </p:txBody>
      </p:sp>
      <p:sp>
        <p:nvSpPr>
          <p:cNvPr id="34" name="Marcador de texto 4">
            <a:extLst>
              <a:ext uri="{FF2B5EF4-FFF2-40B4-BE49-F238E27FC236}">
                <a16:creationId xmlns:a16="http://schemas.microsoft.com/office/drawing/2014/main" id="{3F994265-A1E5-3EF5-82BB-B737B246AD8E}"/>
              </a:ext>
            </a:extLst>
          </p:cNvPr>
          <p:cNvSpPr txBox="1">
            <a:spLocks/>
          </p:cNvSpPr>
          <p:nvPr/>
        </p:nvSpPr>
        <p:spPr>
          <a:xfrm>
            <a:off x="1124261" y="530444"/>
            <a:ext cx="9700273" cy="112880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a-DK" sz="3200" b="1" dirty="0" smtClean="0">
                <a:solidFill>
                  <a:srgbClr val="FF6200"/>
                </a:solidFill>
                <a:latin typeface="Itau Text Pro XBold"/>
                <a:cs typeface="Itau Display Pro XBold" panose="020B0503020204020204" pitchFamily="34" charset="0"/>
              </a:rPr>
              <a:t>Lista de chequeo documentos vinculación</a:t>
            </a:r>
          </a:p>
          <a:p>
            <a:pPr marL="0" indent="0" algn="ctr">
              <a:buNone/>
            </a:pPr>
            <a:endParaRPr lang="es-CO" sz="5400" b="1" dirty="0">
              <a:solidFill>
                <a:srgbClr val="FF6200"/>
              </a:solidFill>
              <a:latin typeface="Itau Text Pro XBold"/>
              <a:cs typeface="Itau Display Pro XBold" panose="020B0503020204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117" y="1239834"/>
            <a:ext cx="10864104" cy="4996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2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5739BAFB-FD94-98EF-9A2F-0FCF028E69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070" y="169330"/>
            <a:ext cx="762233" cy="762233"/>
          </a:xfrm>
          <a:prstGeom prst="rect">
            <a:avLst/>
          </a:prstGeom>
        </p:spPr>
      </p:pic>
      <p:grpSp>
        <p:nvGrpSpPr>
          <p:cNvPr id="2" name="Agrupar 6">
            <a:extLst>
              <a:ext uri="{FF2B5EF4-FFF2-40B4-BE49-F238E27FC236}">
                <a16:creationId xmlns:a16="http://schemas.microsoft.com/office/drawing/2014/main" id="{6BAF12BB-7C67-3405-F2B0-4CE776CC0902}"/>
              </a:ext>
            </a:extLst>
          </p:cNvPr>
          <p:cNvGrpSpPr/>
          <p:nvPr/>
        </p:nvGrpSpPr>
        <p:grpSpPr>
          <a:xfrm>
            <a:off x="-2040272" y="531133"/>
            <a:ext cx="1521878" cy="5286507"/>
            <a:chOff x="-1681484" y="0"/>
            <a:chExt cx="1521878" cy="5286507"/>
          </a:xfrm>
        </p:grpSpPr>
        <p:grpSp>
          <p:nvGrpSpPr>
            <p:cNvPr id="3" name="Agrupar 7">
              <a:extLst>
                <a:ext uri="{FF2B5EF4-FFF2-40B4-BE49-F238E27FC236}">
                  <a16:creationId xmlns:a16="http://schemas.microsoft.com/office/drawing/2014/main" id="{7BF4D9DE-6328-95EF-6E06-0DB1D9968B52}"/>
                </a:ext>
              </a:extLst>
            </p:cNvPr>
            <p:cNvGrpSpPr/>
            <p:nvPr userDrawn="1"/>
          </p:nvGrpSpPr>
          <p:grpSpPr>
            <a:xfrm>
              <a:off x="-1222426" y="3315748"/>
              <a:ext cx="959063" cy="1970759"/>
              <a:chOff x="-1222426" y="3420293"/>
              <a:chExt cx="959063" cy="1970759"/>
            </a:xfrm>
          </p:grpSpPr>
          <p:sp>
            <p:nvSpPr>
              <p:cNvPr id="25" name="Retângulo: Cantos Arredondados 31">
                <a:extLst>
                  <a:ext uri="{FF2B5EF4-FFF2-40B4-BE49-F238E27FC236}">
                    <a16:creationId xmlns:a16="http://schemas.microsoft.com/office/drawing/2014/main" id="{95ED7028-5D1A-0F67-3FE6-26D92756FF7A}"/>
                  </a:ext>
                </a:extLst>
              </p:cNvPr>
              <p:cNvSpPr/>
              <p:nvPr userDrawn="1"/>
            </p:nvSpPr>
            <p:spPr>
              <a:xfrm>
                <a:off x="-535807" y="4101234"/>
                <a:ext cx="272444" cy="272444"/>
              </a:xfrm>
              <a:prstGeom prst="roundRect">
                <a:avLst/>
              </a:prstGeom>
              <a:solidFill>
                <a:srgbClr val="FF59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6" name="Retângulo: Cantos Arredondados 32">
                <a:extLst>
                  <a:ext uri="{FF2B5EF4-FFF2-40B4-BE49-F238E27FC236}">
                    <a16:creationId xmlns:a16="http://schemas.microsoft.com/office/drawing/2014/main" id="{B8429120-6C9C-15EB-87B0-D3508A8EA89F}"/>
                  </a:ext>
                </a:extLst>
              </p:cNvPr>
              <p:cNvSpPr/>
              <p:nvPr userDrawn="1"/>
            </p:nvSpPr>
            <p:spPr>
              <a:xfrm>
                <a:off x="-535807" y="5118608"/>
                <a:ext cx="272444" cy="272444"/>
              </a:xfrm>
              <a:prstGeom prst="roundRect">
                <a:avLst/>
              </a:prstGeom>
              <a:solidFill>
                <a:srgbClr val="40404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7" name="Retângulo: Cantos Arredondados 33">
                <a:extLst>
                  <a:ext uri="{FF2B5EF4-FFF2-40B4-BE49-F238E27FC236}">
                    <a16:creationId xmlns:a16="http://schemas.microsoft.com/office/drawing/2014/main" id="{C81F4391-4B8B-FD62-64EF-09F1DAA82E39}"/>
                  </a:ext>
                </a:extLst>
              </p:cNvPr>
              <p:cNvSpPr/>
              <p:nvPr userDrawn="1"/>
            </p:nvSpPr>
            <p:spPr>
              <a:xfrm>
                <a:off x="-535807" y="4778139"/>
                <a:ext cx="272444" cy="272444"/>
              </a:xfrm>
              <a:prstGeom prst="roundRect">
                <a:avLst/>
              </a:prstGeom>
              <a:solidFill>
                <a:srgbClr val="76717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8" name="Retângulo: Cantos Arredondados 34">
                <a:extLst>
                  <a:ext uri="{FF2B5EF4-FFF2-40B4-BE49-F238E27FC236}">
                    <a16:creationId xmlns:a16="http://schemas.microsoft.com/office/drawing/2014/main" id="{7F2DE617-1BA6-A766-1CFB-4F5BA9875F66}"/>
                  </a:ext>
                </a:extLst>
              </p:cNvPr>
              <p:cNvSpPr/>
              <p:nvPr userDrawn="1"/>
            </p:nvSpPr>
            <p:spPr>
              <a:xfrm>
                <a:off x="-535807" y="4437669"/>
                <a:ext cx="272444" cy="272444"/>
              </a:xfrm>
              <a:prstGeom prst="roundRect">
                <a:avLst/>
              </a:prstGeom>
              <a:solidFill>
                <a:srgbClr val="9B9797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29" name="Retângulo: Cantos Arredondados 35">
                <a:extLst>
                  <a:ext uri="{FF2B5EF4-FFF2-40B4-BE49-F238E27FC236}">
                    <a16:creationId xmlns:a16="http://schemas.microsoft.com/office/drawing/2014/main" id="{EE047ADF-8A5F-696A-1D87-51EDDF1A96D8}"/>
                  </a:ext>
                </a:extLst>
              </p:cNvPr>
              <p:cNvSpPr/>
              <p:nvPr userDrawn="1"/>
            </p:nvSpPr>
            <p:spPr>
              <a:xfrm>
                <a:off x="-535807" y="3760764"/>
                <a:ext cx="272444" cy="272444"/>
              </a:xfrm>
              <a:prstGeom prst="roundRect">
                <a:avLst/>
              </a:prstGeom>
              <a:solidFill>
                <a:srgbClr val="F06C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30" name="Retângulo: Cantos Arredondados 36">
                <a:extLst>
                  <a:ext uri="{FF2B5EF4-FFF2-40B4-BE49-F238E27FC236}">
                    <a16:creationId xmlns:a16="http://schemas.microsoft.com/office/drawing/2014/main" id="{13109166-545D-648A-1580-547878452468}"/>
                  </a:ext>
                </a:extLst>
              </p:cNvPr>
              <p:cNvSpPr/>
              <p:nvPr userDrawn="1"/>
            </p:nvSpPr>
            <p:spPr>
              <a:xfrm>
                <a:off x="-535807" y="3420293"/>
                <a:ext cx="272444" cy="272444"/>
              </a:xfrm>
              <a:prstGeom prst="roundRect">
                <a:avLst/>
              </a:prstGeom>
              <a:solidFill>
                <a:srgbClr val="FDA1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ctr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1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Itau Display"/>
                  <a:cs typeface="Arial" panose="020B0604020202020204" pitchFamily="34" charset="0"/>
                </a:endParaRPr>
              </a:p>
            </p:txBody>
          </p:sp>
          <p:sp>
            <p:nvSpPr>
              <p:cNvPr id="31" name="CaixaDeTexto 38">
                <a:extLst>
                  <a:ext uri="{FF2B5EF4-FFF2-40B4-BE49-F238E27FC236}">
                    <a16:creationId xmlns:a16="http://schemas.microsoft.com/office/drawing/2014/main" id="{98AF9F48-1561-0835-7BA0-252E9BA62BC0}"/>
                  </a:ext>
                </a:extLst>
              </p:cNvPr>
              <p:cNvSpPr txBox="1"/>
              <p:nvPr userDrawn="1"/>
            </p:nvSpPr>
            <p:spPr>
              <a:xfrm>
                <a:off x="-1222426" y="3420393"/>
                <a:ext cx="70234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Text Pro XBold"/>
                    <a:cs typeface="Itau Text Pro Bold" panose="020B0703020204020203" pitchFamily="34" charset="0"/>
                  </a:rPr>
                  <a:t>Gráficos</a:t>
                </a:r>
              </a:p>
            </p:txBody>
          </p:sp>
        </p:grpSp>
        <p:grpSp>
          <p:nvGrpSpPr>
            <p:cNvPr id="4" name="Agrupar 8">
              <a:extLst>
                <a:ext uri="{FF2B5EF4-FFF2-40B4-BE49-F238E27FC236}">
                  <a16:creationId xmlns:a16="http://schemas.microsoft.com/office/drawing/2014/main" id="{7AFCCE7C-BA8B-5DF8-D004-F99DD67A0A57}"/>
                </a:ext>
              </a:extLst>
            </p:cNvPr>
            <p:cNvGrpSpPr/>
            <p:nvPr userDrawn="1"/>
          </p:nvGrpSpPr>
          <p:grpSpPr>
            <a:xfrm>
              <a:off x="-1347152" y="932832"/>
              <a:ext cx="1090081" cy="619895"/>
              <a:chOff x="-1347153" y="891664"/>
              <a:chExt cx="1090081" cy="619895"/>
            </a:xfrm>
          </p:grpSpPr>
          <p:grpSp>
            <p:nvGrpSpPr>
              <p:cNvPr id="19" name="Agrupar 20">
                <a:extLst>
                  <a:ext uri="{FF2B5EF4-FFF2-40B4-BE49-F238E27FC236}">
                    <a16:creationId xmlns:a16="http://schemas.microsoft.com/office/drawing/2014/main" id="{195E9385-0A32-E387-DA76-01BE26FF96F3}"/>
                  </a:ext>
                </a:extLst>
              </p:cNvPr>
              <p:cNvGrpSpPr/>
              <p:nvPr userDrawn="1"/>
            </p:nvGrpSpPr>
            <p:grpSpPr>
              <a:xfrm>
                <a:off x="-1241692" y="1220287"/>
                <a:ext cx="984620" cy="291272"/>
                <a:chOff x="-1208235" y="367650"/>
                <a:chExt cx="1101555" cy="325864"/>
              </a:xfrm>
            </p:grpSpPr>
            <p:sp>
              <p:nvSpPr>
                <p:cNvPr id="23" name="Retângulo: Cantos Arredondados 29">
                  <a:extLst>
                    <a:ext uri="{FF2B5EF4-FFF2-40B4-BE49-F238E27FC236}">
                      <a16:creationId xmlns:a16="http://schemas.microsoft.com/office/drawing/2014/main" id="{265F03A9-A0E4-4D4B-4485-FC198F61FBA8}"/>
                    </a:ext>
                  </a:extLst>
                </p:cNvPr>
                <p:cNvSpPr/>
                <p:nvPr userDrawn="1"/>
              </p:nvSpPr>
              <p:spPr>
                <a:xfrm>
                  <a:off x="-411480" y="367650"/>
                  <a:ext cx="304800" cy="304800"/>
                </a:xfrm>
                <a:prstGeom prst="roundRect">
                  <a:avLst/>
                </a:prstGeom>
                <a:solidFill>
                  <a:schemeClr val="bg2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24" name="CaixaDeTexto 31">
                  <a:extLst>
                    <a:ext uri="{FF2B5EF4-FFF2-40B4-BE49-F238E27FC236}">
                      <a16:creationId xmlns:a16="http://schemas.microsoft.com/office/drawing/2014/main" id="{DDC2C868-FF7A-0107-6274-59E63D8A947E}"/>
                    </a:ext>
                  </a:extLst>
                </p:cNvPr>
                <p:cNvSpPr txBox="1"/>
                <p:nvPr userDrawn="1"/>
              </p:nvSpPr>
              <p:spPr>
                <a:xfrm>
                  <a:off x="-1208235" y="369845"/>
                  <a:ext cx="785758" cy="3236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Destaque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</a:t>
                  </a:r>
                </a:p>
              </p:txBody>
            </p:sp>
          </p:grpSp>
          <p:grpSp>
            <p:nvGrpSpPr>
              <p:cNvPr id="20" name="Agrupar 26">
                <a:extLst>
                  <a:ext uri="{FF2B5EF4-FFF2-40B4-BE49-F238E27FC236}">
                    <a16:creationId xmlns:a16="http://schemas.microsoft.com/office/drawing/2014/main" id="{5F9E8AFA-7FDA-1F36-DDEC-20188B0A4FF0}"/>
                  </a:ext>
                </a:extLst>
              </p:cNvPr>
              <p:cNvGrpSpPr/>
              <p:nvPr userDrawn="1"/>
            </p:nvGrpSpPr>
            <p:grpSpPr>
              <a:xfrm>
                <a:off x="-1347153" y="891664"/>
                <a:ext cx="1090081" cy="272444"/>
                <a:chOff x="-1347153" y="891664"/>
                <a:chExt cx="1090081" cy="272444"/>
              </a:xfrm>
            </p:grpSpPr>
            <p:sp>
              <p:nvSpPr>
                <p:cNvPr id="21" name="Retângulo: Cantos Arredondados 27">
                  <a:extLst>
                    <a:ext uri="{FF2B5EF4-FFF2-40B4-BE49-F238E27FC236}">
                      <a16:creationId xmlns:a16="http://schemas.microsoft.com/office/drawing/2014/main" id="{738DE2FC-8FB7-D8AA-E233-BF1E3C19E0BF}"/>
                    </a:ext>
                  </a:extLst>
                </p:cNvPr>
                <p:cNvSpPr/>
                <p:nvPr userDrawn="1"/>
              </p:nvSpPr>
              <p:spPr>
                <a:xfrm>
                  <a:off x="-529515" y="891664"/>
                  <a:ext cx="272443" cy="272444"/>
                </a:xfrm>
                <a:prstGeom prst="roundRect">
                  <a:avLst/>
                </a:prstGeom>
                <a:solidFill>
                  <a:schemeClr val="tx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22" name="CaixaDeTexto 29">
                  <a:extLst>
                    <a:ext uri="{FF2B5EF4-FFF2-40B4-BE49-F238E27FC236}">
                      <a16:creationId xmlns:a16="http://schemas.microsoft.com/office/drawing/2014/main" id="{ABA6D537-CB54-A23C-E107-5FF4E76D590A}"/>
                    </a:ext>
                  </a:extLst>
                </p:cNvPr>
                <p:cNvSpPr txBox="1"/>
                <p:nvPr userDrawn="1"/>
              </p:nvSpPr>
              <p:spPr>
                <a:xfrm>
                  <a:off x="-1347153" y="893626"/>
                  <a:ext cx="807809" cy="19332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 Principal</a:t>
                  </a:r>
                </a:p>
              </p:txBody>
            </p:sp>
          </p:grpSp>
        </p:grpSp>
        <p:sp>
          <p:nvSpPr>
            <p:cNvPr id="5" name="CaixaDeTexto 10">
              <a:extLst>
                <a:ext uri="{FF2B5EF4-FFF2-40B4-BE49-F238E27FC236}">
                  <a16:creationId xmlns:a16="http://schemas.microsoft.com/office/drawing/2014/main" id="{4CE9EF75-9429-6703-045D-2D31B2F43933}"/>
                </a:ext>
              </a:extLst>
            </p:cNvPr>
            <p:cNvSpPr txBox="1"/>
            <p:nvPr userDrawn="1"/>
          </p:nvSpPr>
          <p:spPr>
            <a:xfrm>
              <a:off x="-1681484" y="0"/>
              <a:ext cx="1521878" cy="8008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sz="900" dirty="0">
                  <a:solidFill>
                    <a:schemeClr val="bg1"/>
                  </a:solidFill>
                </a:rPr>
                <a:t>Paleta de colores también disponible en Colores del tema, cuando la necesites, simplemente selecciona el texto u objeto y elige un nuevo tono.</a:t>
              </a:r>
              <a:endParaRPr kumimoji="0" lang="pt-BR" sz="9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tau Text Pro" panose="020B0503020204020203" pitchFamily="34" charset="0"/>
                <a:ea typeface="+mn-ea"/>
                <a:cs typeface="Itau Text Pro" panose="020B0503020204020203" pitchFamily="34" charset="0"/>
              </a:endParaRPr>
            </a:p>
          </p:txBody>
        </p:sp>
        <p:grpSp>
          <p:nvGrpSpPr>
            <p:cNvPr id="6" name="Agrupar 10">
              <a:extLst>
                <a:ext uri="{FF2B5EF4-FFF2-40B4-BE49-F238E27FC236}">
                  <a16:creationId xmlns:a16="http://schemas.microsoft.com/office/drawing/2014/main" id="{0291B080-163D-73A2-D07A-8EB1C896ABCB}"/>
                </a:ext>
              </a:extLst>
            </p:cNvPr>
            <p:cNvGrpSpPr/>
            <p:nvPr userDrawn="1"/>
          </p:nvGrpSpPr>
          <p:grpSpPr>
            <a:xfrm>
              <a:off x="-1353445" y="1882577"/>
              <a:ext cx="1090082" cy="969460"/>
              <a:chOff x="-1353445" y="1675683"/>
              <a:chExt cx="1090082" cy="969460"/>
            </a:xfrm>
          </p:grpSpPr>
          <p:grpSp>
            <p:nvGrpSpPr>
              <p:cNvPr id="7" name="Agrupar 11">
                <a:extLst>
                  <a:ext uri="{FF2B5EF4-FFF2-40B4-BE49-F238E27FC236}">
                    <a16:creationId xmlns:a16="http://schemas.microsoft.com/office/drawing/2014/main" id="{B62892B0-CC79-BD35-74EE-E74A784E7D56}"/>
                  </a:ext>
                </a:extLst>
              </p:cNvPr>
              <p:cNvGrpSpPr/>
              <p:nvPr userDrawn="1"/>
            </p:nvGrpSpPr>
            <p:grpSpPr>
              <a:xfrm>
                <a:off x="-1149791" y="1675683"/>
                <a:ext cx="886428" cy="291272"/>
                <a:chOff x="-1098382" y="595033"/>
                <a:chExt cx="991702" cy="325864"/>
              </a:xfrm>
            </p:grpSpPr>
            <p:sp>
              <p:nvSpPr>
                <p:cNvPr id="17" name="Retângulo: Cantos Arredondados 18">
                  <a:extLst>
                    <a:ext uri="{FF2B5EF4-FFF2-40B4-BE49-F238E27FC236}">
                      <a16:creationId xmlns:a16="http://schemas.microsoft.com/office/drawing/2014/main" id="{8DD1D82B-F58B-1436-D2C7-92D6BE5746CE}"/>
                    </a:ext>
                  </a:extLst>
                </p:cNvPr>
                <p:cNvSpPr/>
                <p:nvPr userDrawn="1"/>
              </p:nvSpPr>
              <p:spPr>
                <a:xfrm>
                  <a:off x="-411480" y="595033"/>
                  <a:ext cx="304800" cy="304800"/>
                </a:xfrm>
                <a:prstGeom prst="roundRect">
                  <a:avLst/>
                </a:prstGeom>
                <a:solidFill>
                  <a:srgbClr val="202124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indent="0" algn="ctr" font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pt-BR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8" name="CaixaDeTexto 20">
                  <a:extLst>
                    <a:ext uri="{FF2B5EF4-FFF2-40B4-BE49-F238E27FC236}">
                      <a16:creationId xmlns:a16="http://schemas.microsoft.com/office/drawing/2014/main" id="{7BD8CF65-65BC-86C5-A4E9-77345C221315}"/>
                    </a:ext>
                  </a:extLst>
                </p:cNvPr>
                <p:cNvSpPr txBox="1"/>
                <p:nvPr userDrawn="1"/>
              </p:nvSpPr>
              <p:spPr>
                <a:xfrm>
                  <a:off x="-1098382" y="597228"/>
                  <a:ext cx="675906" cy="3236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Títulos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menores</a:t>
                  </a:r>
                </a:p>
              </p:txBody>
            </p:sp>
          </p:grpSp>
          <p:grpSp>
            <p:nvGrpSpPr>
              <p:cNvPr id="8" name="Agrupar 12">
                <a:extLst>
                  <a:ext uri="{FF2B5EF4-FFF2-40B4-BE49-F238E27FC236}">
                    <a16:creationId xmlns:a16="http://schemas.microsoft.com/office/drawing/2014/main" id="{309D0CAA-9E89-C560-8BC6-0841E0CB8C21}"/>
                  </a:ext>
                </a:extLst>
              </p:cNvPr>
              <p:cNvGrpSpPr/>
              <p:nvPr userDrawn="1"/>
            </p:nvGrpSpPr>
            <p:grpSpPr>
              <a:xfrm>
                <a:off x="-1353445" y="2015758"/>
                <a:ext cx="1090082" cy="272444"/>
                <a:chOff x="-1326223" y="970498"/>
                <a:chExt cx="1219543" cy="304800"/>
              </a:xfrm>
            </p:grpSpPr>
            <p:sp>
              <p:nvSpPr>
                <p:cNvPr id="15" name="Retângulo: Cantos Arredondados 16">
                  <a:extLst>
                    <a:ext uri="{FF2B5EF4-FFF2-40B4-BE49-F238E27FC236}">
                      <a16:creationId xmlns:a16="http://schemas.microsoft.com/office/drawing/2014/main" id="{4564AC8D-CE52-9F35-445B-EDEE268F53A9}"/>
                    </a:ext>
                  </a:extLst>
                </p:cNvPr>
                <p:cNvSpPr/>
                <p:nvPr userDrawn="1"/>
              </p:nvSpPr>
              <p:spPr>
                <a:xfrm>
                  <a:off x="-411479" y="970498"/>
                  <a:ext cx="304799" cy="304800"/>
                </a:xfrm>
                <a:prstGeom prst="roundRect">
                  <a:avLst/>
                </a:prstGeom>
                <a:solidFill>
                  <a:srgbClr val="47484A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ctr" latinLnBrk="0" hangingPunct="1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6" name="CaixaDeTexto 18">
                  <a:extLst>
                    <a:ext uri="{FF2B5EF4-FFF2-40B4-BE49-F238E27FC236}">
                      <a16:creationId xmlns:a16="http://schemas.microsoft.com/office/drawing/2014/main" id="{83EDCE85-976D-EB19-58B1-C9265CDF7A13}"/>
                    </a:ext>
                  </a:extLst>
                </p:cNvPr>
                <p:cNvSpPr txBox="1"/>
                <p:nvPr userDrawn="1"/>
              </p:nvSpPr>
              <p:spPr>
                <a:xfrm>
                  <a:off x="-1326223" y="1011043"/>
                  <a:ext cx="903747" cy="2410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Textos</a:t>
                  </a:r>
                </a:p>
              </p:txBody>
            </p:sp>
          </p:grpSp>
          <p:grpSp>
            <p:nvGrpSpPr>
              <p:cNvPr id="9" name="Agrupar 13">
                <a:extLst>
                  <a:ext uri="{FF2B5EF4-FFF2-40B4-BE49-F238E27FC236}">
                    <a16:creationId xmlns:a16="http://schemas.microsoft.com/office/drawing/2014/main" id="{C812E9BB-AC92-806D-C3AD-658F71E367BB}"/>
                  </a:ext>
                </a:extLst>
              </p:cNvPr>
              <p:cNvGrpSpPr/>
              <p:nvPr userDrawn="1"/>
            </p:nvGrpSpPr>
            <p:grpSpPr>
              <a:xfrm>
                <a:off x="-1353445" y="2355833"/>
                <a:ext cx="1090082" cy="289310"/>
                <a:chOff x="-1353445" y="2368059"/>
                <a:chExt cx="1090082" cy="289310"/>
              </a:xfrm>
            </p:grpSpPr>
            <p:sp>
              <p:nvSpPr>
                <p:cNvPr id="13" name="Retângulo: Cantos Arredondados 14">
                  <a:extLst>
                    <a:ext uri="{FF2B5EF4-FFF2-40B4-BE49-F238E27FC236}">
                      <a16:creationId xmlns:a16="http://schemas.microsoft.com/office/drawing/2014/main" id="{E41D381B-85B2-CCD8-CB94-C8234E4CBEDA}"/>
                    </a:ext>
                  </a:extLst>
                </p:cNvPr>
                <p:cNvSpPr/>
                <p:nvPr userDrawn="1"/>
              </p:nvSpPr>
              <p:spPr>
                <a:xfrm>
                  <a:off x="-535807" y="2376492"/>
                  <a:ext cx="272444" cy="272444"/>
                </a:xfrm>
                <a:prstGeom prst="roundRect">
                  <a:avLst/>
                </a:prstGeom>
                <a:solidFill>
                  <a:srgbClr val="F06C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eaLnBrk="1" fontAlgn="ctr" latinLnBrk="0" hangingPunct="1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BR" sz="18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Itau Display XBold" panose="020B0803020204020204" pitchFamily="34" charset="0"/>
                    <a:cs typeface="Itau Display XBold" panose="020B0803020204020204" pitchFamily="34" charset="0"/>
                  </a:endParaRPr>
                </a:p>
              </p:txBody>
            </p:sp>
            <p:sp>
              <p:nvSpPr>
                <p:cNvPr id="14" name="CaixaDeTexto 16">
                  <a:extLst>
                    <a:ext uri="{FF2B5EF4-FFF2-40B4-BE49-F238E27FC236}">
                      <a16:creationId xmlns:a16="http://schemas.microsoft.com/office/drawing/2014/main" id="{4F90448E-2E23-269C-5775-A3EBDFA96335}"/>
                    </a:ext>
                  </a:extLst>
                </p:cNvPr>
                <p:cNvSpPr txBox="1"/>
                <p:nvPr userDrawn="1"/>
              </p:nvSpPr>
              <p:spPr>
                <a:xfrm>
                  <a:off x="-1353445" y="2368059"/>
                  <a:ext cx="807809" cy="2893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pt-B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Destaque</a:t>
                  </a:r>
                  <a:b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</a:br>
                  <a:r>
                    <a:rPr kumimoji="0" lang="pt-BR" sz="800" b="0" i="0" u="none" strike="noStrike" kern="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Itau Text Pro XBold"/>
                      <a:cs typeface="Itau Text Pro Bold" panose="020B0703020204020203" pitchFamily="34" charset="0"/>
                    </a:rPr>
                    <a:t>cor principal</a:t>
                  </a:r>
                </a:p>
              </p:txBody>
            </p:sp>
          </p:grpSp>
        </p:grpSp>
      </p:grpSp>
      <p:sp>
        <p:nvSpPr>
          <p:cNvPr id="32" name="CuadroTexto 32">
            <a:extLst>
              <a:ext uri="{FF2B5EF4-FFF2-40B4-BE49-F238E27FC236}">
                <a16:creationId xmlns:a16="http://schemas.microsoft.com/office/drawing/2014/main" id="{6331BA20-4A2F-E8FE-49BB-E61B822986EB}"/>
              </a:ext>
            </a:extLst>
          </p:cNvPr>
          <p:cNvSpPr txBox="1"/>
          <p:nvPr/>
        </p:nvSpPr>
        <p:spPr>
          <a:xfrm>
            <a:off x="280273" y="6446201"/>
            <a:ext cx="2403268" cy="24622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000">
                <a:solidFill>
                  <a:srgbClr val="262626"/>
                </a:solidFill>
              </a:rPr>
              <a:t>Información de uso exclusivo interno</a:t>
            </a:r>
          </a:p>
        </p:txBody>
      </p:sp>
      <p:sp>
        <p:nvSpPr>
          <p:cNvPr id="34" name="Marcador de texto 4">
            <a:extLst>
              <a:ext uri="{FF2B5EF4-FFF2-40B4-BE49-F238E27FC236}">
                <a16:creationId xmlns:a16="http://schemas.microsoft.com/office/drawing/2014/main" id="{A65A175B-6C3E-B762-DB71-2CDC48976F1A}"/>
              </a:ext>
            </a:extLst>
          </p:cNvPr>
          <p:cNvSpPr txBox="1">
            <a:spLocks/>
          </p:cNvSpPr>
          <p:nvPr/>
        </p:nvSpPr>
        <p:spPr>
          <a:xfrm>
            <a:off x="5220020" y="403899"/>
            <a:ext cx="2514906" cy="5276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3200" b="1" dirty="0" smtClean="0">
                <a:solidFill>
                  <a:srgbClr val="FF6200"/>
                </a:solidFill>
                <a:latin typeface="Itau Display Pro XBold" panose="020B0503020204020204" pitchFamily="34" charset="0"/>
                <a:cs typeface="Itau Display Pro XBold" panose="020B0503020204020204" pitchFamily="34" charset="0"/>
              </a:rPr>
              <a:t>Comités Itaú</a:t>
            </a:r>
            <a:endParaRPr lang="es-CO" sz="3200" b="1" dirty="0">
              <a:solidFill>
                <a:srgbClr val="FF6200"/>
              </a:solidFill>
              <a:latin typeface="Itau Display Pro XBold" panose="020B0503020204020204" pitchFamily="34" charset="0"/>
              <a:cs typeface="Itau Display Pro XBold" panose="020B0503020204020204" pitchFamily="34" charset="0"/>
            </a:endParaRPr>
          </a:p>
        </p:txBody>
      </p:sp>
      <p:sp>
        <p:nvSpPr>
          <p:cNvPr id="35" name="Rectángulo 34"/>
          <p:cNvSpPr/>
          <p:nvPr/>
        </p:nvSpPr>
        <p:spPr>
          <a:xfrm>
            <a:off x="344069" y="875445"/>
            <a:ext cx="11618081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CO" sz="1400" dirty="0">
              <a:latin typeface="Itau Display Pro"/>
            </a:endParaRPr>
          </a:p>
          <a:p>
            <a:pPr marL="342900" indent="-342900" algn="just">
              <a:buAutoNum type="arabicPeriod"/>
            </a:pPr>
            <a:r>
              <a:rPr lang="es-CO" sz="1600" b="1" dirty="0" smtClean="0">
                <a:solidFill>
                  <a:srgbClr val="002060"/>
                </a:solidFill>
                <a:latin typeface="Itau Display Pro"/>
              </a:rPr>
              <a:t>Comité de reconsideraciones: </a:t>
            </a:r>
          </a:p>
          <a:p>
            <a:pPr algn="just"/>
            <a:endParaRPr lang="es-CO" sz="1600" b="1" dirty="0" smtClean="0">
              <a:latin typeface="Itau Display Pro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1600" dirty="0" smtClean="0">
                <a:latin typeface="Itau Display Pro"/>
              </a:rPr>
              <a:t>Validar con gerente Itaú el nivel de riesgos. 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1600" dirty="0" smtClean="0">
                <a:latin typeface="Itau Display Pro"/>
              </a:rPr>
              <a:t>Recordar que para empleados sólo son viables riesgo bajo y riesgo medio) y para independientes sólo es viable riesgo bajo.  Para aquellos clientes que tienen actividades mixtas empleados e independientes aplica esta regla del perfil a la actividad que más le genere ingresos.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1600" dirty="0" smtClean="0">
                <a:latin typeface="Itau Display Pro"/>
              </a:rPr>
              <a:t>Indagar con el cliente las obligaciones que paga mensualmente.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1600" dirty="0" smtClean="0">
                <a:latin typeface="Itau Display Pro"/>
              </a:rPr>
              <a:t>Para independientes con empresas, se valida DR el rubro de renta líquida y se divide entre los 12 meses VS extractos bancarios y estados de resultado en el rubro de utilidad Neta.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1600" dirty="0" smtClean="0">
                <a:latin typeface="Itau Display Pro"/>
              </a:rPr>
              <a:t>Enviar en el asunto </a:t>
            </a:r>
            <a:r>
              <a:rPr lang="es-CO" sz="1600" b="1" dirty="0" smtClean="0">
                <a:latin typeface="Itau Display Pro"/>
              </a:rPr>
              <a:t>RADICACION COMITÉ DE RECONSIDERACIÓN NOMBRE DEL CLIENTE, CC Y PRODUCTO directamente a los correos</a:t>
            </a:r>
          </a:p>
          <a:p>
            <a:pPr algn="just"/>
            <a:r>
              <a:rPr lang="es-CO" sz="1600" b="1" dirty="0">
                <a:latin typeface="Itau Display Pro"/>
              </a:rPr>
              <a:t> </a:t>
            </a:r>
            <a:r>
              <a:rPr lang="es-CO" sz="1600" b="1" dirty="0" smtClean="0">
                <a:latin typeface="Itau Display Pro"/>
              </a:rPr>
              <a:t>    </a:t>
            </a:r>
            <a:r>
              <a:rPr lang="es-CO" sz="1600" b="1" dirty="0" smtClean="0">
                <a:latin typeface="Itau Display Pro"/>
                <a:hlinkClick r:id="rId4"/>
              </a:rPr>
              <a:t>ronald.molina@itau.co</a:t>
            </a:r>
            <a:r>
              <a:rPr lang="es-CO" sz="1600" b="1" dirty="0" smtClean="0">
                <a:latin typeface="Itau Display Pro"/>
              </a:rPr>
              <a:t>  Bogotá</a:t>
            </a:r>
          </a:p>
          <a:p>
            <a:pPr algn="just"/>
            <a:r>
              <a:rPr lang="es-CO" sz="1600" b="1" smtClean="0">
                <a:latin typeface="Itau Display Pro"/>
              </a:rPr>
              <a:t>     </a:t>
            </a:r>
            <a:endParaRPr lang="es-CO" sz="1600" b="1" dirty="0" smtClean="0">
              <a:latin typeface="Itau Display Pro"/>
            </a:endParaRPr>
          </a:p>
          <a:p>
            <a:pPr algn="just"/>
            <a:r>
              <a:rPr lang="es-CO" sz="1600" b="1" dirty="0" smtClean="0">
                <a:solidFill>
                  <a:srgbClr val="002060"/>
                </a:solidFill>
                <a:latin typeface="Itau Display Pro"/>
              </a:rPr>
              <a:t>2. Comité N3:</a:t>
            </a:r>
          </a:p>
          <a:p>
            <a:pPr algn="just"/>
            <a:endParaRPr lang="es-CO" sz="1600" b="1" dirty="0" smtClean="0">
              <a:latin typeface="Itau Display Pro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1600" dirty="0" smtClean="0">
                <a:latin typeface="Itau Display Pro"/>
              </a:rPr>
              <a:t>Se debe radicar por el proceso tradicional.  Montos iguales o superiores a    $500mm.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1600" dirty="0" smtClean="0">
                <a:latin typeface="Itau Display Pro"/>
              </a:rPr>
              <a:t>Documentos soportes ingresos, macros, planilla radicación Excel y en el asunto colocar:  </a:t>
            </a:r>
          </a:p>
          <a:p>
            <a:pPr algn="just"/>
            <a:r>
              <a:rPr lang="es-CO" sz="1600" b="1" dirty="0">
                <a:latin typeface="Itau Display Pro"/>
              </a:rPr>
              <a:t> </a:t>
            </a:r>
            <a:r>
              <a:rPr lang="es-CO" sz="1600" b="1" dirty="0" smtClean="0">
                <a:latin typeface="Itau Display Pro"/>
              </a:rPr>
              <a:t>    RADICACIÓN COMITÉ N3 NOMBRE DEL CLIENTE, CC Y TIPO DE PRODUCTO A SOLICITAR.    </a:t>
            </a:r>
          </a:p>
          <a:p>
            <a:pPr algn="just"/>
            <a:r>
              <a:rPr lang="es-CO" sz="1600" b="1" dirty="0">
                <a:latin typeface="Itau Display Pro"/>
              </a:rPr>
              <a:t> </a:t>
            </a:r>
            <a:r>
              <a:rPr lang="es-CO" sz="1600" b="1" dirty="0" smtClean="0">
                <a:latin typeface="Itau Display Pro"/>
              </a:rPr>
              <a:t>    Directamente al correo </a:t>
            </a:r>
            <a:r>
              <a:rPr lang="es-CO" sz="1600" b="1" dirty="0" smtClean="0">
                <a:latin typeface="Itau Display Pro"/>
                <a:hlinkClick r:id="rId5"/>
              </a:rPr>
              <a:t>radicacion.brokers@itau.co</a:t>
            </a:r>
            <a:r>
              <a:rPr lang="es-CO" sz="1600" b="1" dirty="0" smtClean="0">
                <a:latin typeface="Itau Display Pro"/>
              </a:rPr>
              <a:t> con copia al gerente encargado.</a:t>
            </a:r>
            <a:endParaRPr lang="es-CO" sz="1600" dirty="0">
              <a:latin typeface="Itau Display Pro"/>
            </a:endParaRPr>
          </a:p>
        </p:txBody>
      </p:sp>
    </p:spTree>
    <p:extLst>
      <p:ext uri="{BB962C8B-B14F-4D97-AF65-F5344CB8AC3E}">
        <p14:creationId xmlns:p14="http://schemas.microsoft.com/office/powerpoint/2010/main" val="253021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2041</TotalTime>
  <Words>1260</Words>
  <Application>Microsoft Office PowerPoint</Application>
  <PresentationFormat>Panorámica</PresentationFormat>
  <Paragraphs>132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21" baseType="lpstr">
      <vt:lpstr>Aptos</vt:lpstr>
      <vt:lpstr>Aptos Display</vt:lpstr>
      <vt:lpstr>Arial</vt:lpstr>
      <vt:lpstr>Arial Black</vt:lpstr>
      <vt:lpstr>Arial Narrow</vt:lpstr>
      <vt:lpstr>Calibri</vt:lpstr>
      <vt:lpstr>Itau Display</vt:lpstr>
      <vt:lpstr>Itau Display Pro</vt:lpstr>
      <vt:lpstr>Itau Display Pro XBold</vt:lpstr>
      <vt:lpstr>Itau Display XBold</vt:lpstr>
      <vt:lpstr>Itau Text Pro</vt:lpstr>
      <vt:lpstr>Itau Text Pro Bold</vt:lpstr>
      <vt:lpstr>Itau Text Pro XBold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Talentos Colombia 01</dc:creator>
  <cp:lastModifiedBy>Ronald Alfonso Molina Carrillo</cp:lastModifiedBy>
  <cp:revision>222</cp:revision>
  <dcterms:created xsi:type="dcterms:W3CDTF">2024-02-09T13:46:07Z</dcterms:created>
  <dcterms:modified xsi:type="dcterms:W3CDTF">2025-08-12T21:05:42Z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LPManualFileClassification">
    <vt:lpwstr>{B85AE880-0F6B-4B49-A82A-67DA24ED89C9}</vt:lpwstr>
  </property>
  <property fmtid="{D5CDD505-2E9C-101B-9397-08002B2CF9AE}" pid="3" name="DLPManualFileClassificationLastModifiedBy">
    <vt:lpwstr>ITAUCO\RM07225</vt:lpwstr>
  </property>
  <property fmtid="{D5CDD505-2E9C-101B-9397-08002B2CF9AE}" pid="4" name="DLPManualFileClassificationLastModificationDate">
    <vt:lpwstr>1712875347</vt:lpwstr>
  </property>
  <property fmtid="{D5CDD505-2E9C-101B-9397-08002B2CF9AE}" pid="5" name="DLPManualFileClassificationVersion">
    <vt:lpwstr>11.1.100.23</vt:lpwstr>
  </property>
</Properties>
</file>